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29" r:id="rId1"/>
    <p:sldMasterId id="2147483747" r:id="rId2"/>
  </p:sldMasterIdLst>
  <p:notesMasterIdLst>
    <p:notesMasterId r:id="rId23"/>
  </p:notesMasterIdLst>
  <p:sldIdLst>
    <p:sldId id="256" r:id="rId3"/>
    <p:sldId id="257" r:id="rId4"/>
    <p:sldId id="294" r:id="rId5"/>
    <p:sldId id="298" r:id="rId6"/>
    <p:sldId id="300" r:id="rId7"/>
    <p:sldId id="301" r:id="rId8"/>
    <p:sldId id="302" r:id="rId9"/>
    <p:sldId id="299" r:id="rId10"/>
    <p:sldId id="304" r:id="rId11"/>
    <p:sldId id="295" r:id="rId12"/>
    <p:sldId id="293" r:id="rId13"/>
    <p:sldId id="268" r:id="rId14"/>
    <p:sldId id="305" r:id="rId15"/>
    <p:sldId id="306" r:id="rId16"/>
    <p:sldId id="297" r:id="rId17"/>
    <p:sldId id="269" r:id="rId18"/>
    <p:sldId id="296" r:id="rId19"/>
    <p:sldId id="303" r:id="rId20"/>
    <p:sldId id="272" r:id="rId21"/>
    <p:sldId id="289" r:id="rId22"/>
  </p:sldIdLst>
  <p:sldSz cx="9363075" cy="52578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55"/>
    <p:restoredTop sz="87017"/>
  </p:normalViewPr>
  <p:slideViewPr>
    <p:cSldViewPr snapToGrid="0" snapToObjects="1">
      <p:cViewPr>
        <p:scale>
          <a:sx n="108" d="100"/>
          <a:sy n="108" d="100"/>
        </p:scale>
        <p:origin x="62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28613" marR="0" lvl="1" indent="128586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57225" marR="0" lvl="2" indent="257175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85838" marR="0" lvl="3" indent="385762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16038" marR="0" lvl="4" indent="512762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defRPr sz="1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28613" marR="0" lvl="1" indent="128586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57225" marR="0" lvl="2" indent="257175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85838" marR="0" lvl="3" indent="385762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16038" marR="0" lvl="4" indent="512762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76237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28613" marR="0" lvl="1" indent="128586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57225" marR="0" lvl="2" indent="257175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85838" marR="0" lvl="3" indent="385762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16038" marR="0" lvl="4" indent="512762" algn="ctr" rtl="0">
              <a:spcBef>
                <a:spcPts val="0"/>
              </a:spcBef>
              <a:spcAft>
                <a:spcPts val="0"/>
              </a:spcAft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defRPr sz="4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6004660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3409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018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639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27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4" name="Shape 61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541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4" name="Shape 61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606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0005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2" name="Shape 6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311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28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540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3109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500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475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8540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8143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445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631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Shape 130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31" name="Shape 131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2" name="Shape 1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180" y="548639"/>
            <a:ext cx="2039100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490" y="945832"/>
            <a:ext cx="2911499" cy="43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4855" y="987551"/>
            <a:ext cx="2660700" cy="39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6230" y="978408"/>
            <a:ext cx="2148599" cy="3930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Shape 179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0" name="Shape 180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81" name="Shape 181"/>
          <p:cNvSpPr/>
          <p:nvPr/>
        </p:nvSpPr>
        <p:spPr>
          <a:xfrm>
            <a:off x="4068914" y="2761488"/>
            <a:ext cx="1229700" cy="1830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82" name="Shape 182"/>
          <p:cNvSpPr/>
          <p:nvPr/>
        </p:nvSpPr>
        <p:spPr>
          <a:xfrm>
            <a:off x="6610842" y="2761488"/>
            <a:ext cx="1229700" cy="1830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1325826" y="1426463"/>
            <a:ext cx="1664100" cy="28529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87" name="Shape 187"/>
          <p:cNvSpPr/>
          <p:nvPr/>
        </p:nvSpPr>
        <p:spPr>
          <a:xfrm>
            <a:off x="472176" y="1661561"/>
            <a:ext cx="2160000" cy="216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5825" tIns="65825" rIns="65825" bIns="658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3158100" y="1658409"/>
            <a:ext cx="2160000" cy="216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5825" tIns="65825" rIns="65825" bIns="658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5334265" y="1745086"/>
            <a:ext cx="2160000" cy="216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5825" tIns="65825" rIns="65825" bIns="658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93" name="Shape 193"/>
          <p:cNvGrpSpPr/>
          <p:nvPr/>
        </p:nvGrpSpPr>
        <p:grpSpPr>
          <a:xfrm>
            <a:off x="457181" y="1316736"/>
            <a:ext cx="914328" cy="914328"/>
            <a:chOff x="0" y="0"/>
            <a:chExt cx="1269899" cy="1269899"/>
          </a:xfrm>
        </p:grpSpPr>
        <p:pic>
          <p:nvPicPr>
            <p:cNvPr id="194" name="Shape 19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Shape 195"/>
            <p:cNvSpPr/>
            <p:nvPr/>
          </p:nvSpPr>
          <p:spPr>
            <a:xfrm>
              <a:off x="889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196" name="Shape 196"/>
          <p:cNvGrpSpPr/>
          <p:nvPr/>
        </p:nvGrpSpPr>
        <p:grpSpPr>
          <a:xfrm>
            <a:off x="1554416" y="1316736"/>
            <a:ext cx="914328" cy="914328"/>
            <a:chOff x="0" y="0"/>
            <a:chExt cx="1269899" cy="1269899"/>
          </a:xfrm>
        </p:grpSpPr>
        <p:pic>
          <p:nvPicPr>
            <p:cNvPr id="197" name="Shape 19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Shape 198"/>
            <p:cNvSpPr/>
            <p:nvPr/>
          </p:nvSpPr>
          <p:spPr>
            <a:xfrm>
              <a:off x="101600" y="3479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199" name="Shape 199"/>
          <p:cNvGrpSpPr/>
          <p:nvPr/>
        </p:nvGrpSpPr>
        <p:grpSpPr>
          <a:xfrm>
            <a:off x="457181" y="2404872"/>
            <a:ext cx="914328" cy="914328"/>
            <a:chOff x="0" y="0"/>
            <a:chExt cx="1269899" cy="1269899"/>
          </a:xfrm>
        </p:grpSpPr>
        <p:pic>
          <p:nvPicPr>
            <p:cNvPr id="200" name="Shape 20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Shape 201"/>
            <p:cNvSpPr/>
            <p:nvPr/>
          </p:nvSpPr>
          <p:spPr>
            <a:xfrm>
              <a:off x="88900" y="3225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02" name="Shape 202"/>
          <p:cNvGrpSpPr/>
          <p:nvPr/>
        </p:nvGrpSpPr>
        <p:grpSpPr>
          <a:xfrm>
            <a:off x="1554416" y="2404872"/>
            <a:ext cx="914328" cy="914328"/>
            <a:chOff x="0" y="0"/>
            <a:chExt cx="1269899" cy="1269899"/>
          </a:xfrm>
        </p:grpSpPr>
        <p:pic>
          <p:nvPicPr>
            <p:cNvPr id="203" name="Shape 20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Shape 204"/>
            <p:cNvSpPr/>
            <p:nvPr/>
          </p:nvSpPr>
          <p:spPr>
            <a:xfrm>
              <a:off x="1016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05" name="Shape 205"/>
          <p:cNvGrpSpPr/>
          <p:nvPr/>
        </p:nvGrpSpPr>
        <p:grpSpPr>
          <a:xfrm>
            <a:off x="457181" y="3511296"/>
            <a:ext cx="914328" cy="914328"/>
            <a:chOff x="0" y="0"/>
            <a:chExt cx="1269899" cy="1269899"/>
          </a:xfrm>
        </p:grpSpPr>
        <p:pic>
          <p:nvPicPr>
            <p:cNvPr id="206" name="Shape 20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Shape 207"/>
            <p:cNvSpPr/>
            <p:nvPr/>
          </p:nvSpPr>
          <p:spPr>
            <a:xfrm>
              <a:off x="88900" y="3225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08" name="Shape 208"/>
          <p:cNvGrpSpPr/>
          <p:nvPr/>
        </p:nvGrpSpPr>
        <p:grpSpPr>
          <a:xfrm>
            <a:off x="1554416" y="3511296"/>
            <a:ext cx="914328" cy="914328"/>
            <a:chOff x="0" y="0"/>
            <a:chExt cx="1269899" cy="1269899"/>
          </a:xfrm>
        </p:grpSpPr>
        <p:pic>
          <p:nvPicPr>
            <p:cNvPr id="209" name="Shape 20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Shape 210"/>
            <p:cNvSpPr/>
            <p:nvPr/>
          </p:nvSpPr>
          <p:spPr>
            <a:xfrm>
              <a:off x="1016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211" name="Shape 211"/>
          <p:cNvSpPr/>
          <p:nvPr/>
        </p:nvSpPr>
        <p:spPr>
          <a:xfrm>
            <a:off x="6329105" y="1316736"/>
            <a:ext cx="2329883" cy="1463075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01175" tIns="201175" rIns="201175" bIns="20117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212" name="Shape 212"/>
          <p:cNvGrpSpPr/>
          <p:nvPr/>
        </p:nvGrpSpPr>
        <p:grpSpPr>
          <a:xfrm>
            <a:off x="2916816" y="1316735"/>
            <a:ext cx="1462968" cy="1462968"/>
            <a:chOff x="0" y="0"/>
            <a:chExt cx="2031899" cy="2031899"/>
          </a:xfrm>
        </p:grpSpPr>
        <p:pic>
          <p:nvPicPr>
            <p:cNvPr id="213" name="Shape 21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Shape 214"/>
            <p:cNvSpPr/>
            <p:nvPr/>
          </p:nvSpPr>
          <p:spPr>
            <a:xfrm>
              <a:off x="165100" y="1524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165100" y="4191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216" name="Shape 216"/>
          <p:cNvGrpSpPr/>
          <p:nvPr/>
        </p:nvGrpSpPr>
        <p:grpSpPr>
          <a:xfrm>
            <a:off x="4580956" y="1316735"/>
            <a:ext cx="1462968" cy="1462968"/>
            <a:chOff x="0" y="0"/>
            <a:chExt cx="2031899" cy="2031899"/>
          </a:xfrm>
        </p:grpSpPr>
        <p:pic>
          <p:nvPicPr>
            <p:cNvPr id="217" name="Shape 21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Shape 218"/>
            <p:cNvSpPr/>
            <p:nvPr/>
          </p:nvSpPr>
          <p:spPr>
            <a:xfrm>
              <a:off x="177800" y="1524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177800" y="4191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220" name="Shape 220"/>
          <p:cNvGrpSpPr/>
          <p:nvPr/>
        </p:nvGrpSpPr>
        <p:grpSpPr>
          <a:xfrm>
            <a:off x="2916816" y="2962655"/>
            <a:ext cx="1462968" cy="1462968"/>
            <a:chOff x="0" y="0"/>
            <a:chExt cx="2031899" cy="2031899"/>
          </a:xfrm>
        </p:grpSpPr>
        <p:pic>
          <p:nvPicPr>
            <p:cNvPr id="221" name="Shape 22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Shape 222"/>
            <p:cNvSpPr/>
            <p:nvPr/>
          </p:nvSpPr>
          <p:spPr>
            <a:xfrm>
              <a:off x="165100" y="1778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165100" y="4445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224" name="Shape 224"/>
          <p:cNvGrpSpPr/>
          <p:nvPr/>
        </p:nvGrpSpPr>
        <p:grpSpPr>
          <a:xfrm>
            <a:off x="4580956" y="2962655"/>
            <a:ext cx="1462968" cy="1462968"/>
            <a:chOff x="0" y="0"/>
            <a:chExt cx="2031899" cy="2031899"/>
          </a:xfrm>
        </p:grpSpPr>
        <p:pic>
          <p:nvPicPr>
            <p:cNvPr id="225" name="Shape 22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Shape 226"/>
            <p:cNvSpPr/>
            <p:nvPr/>
          </p:nvSpPr>
          <p:spPr>
            <a:xfrm>
              <a:off x="177800" y="1778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177800" y="4445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228" name="Shape 228"/>
          <p:cNvSpPr/>
          <p:nvPr/>
        </p:nvSpPr>
        <p:spPr>
          <a:xfrm>
            <a:off x="6329105" y="2962656"/>
            <a:ext cx="2329883" cy="1463075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01175" tIns="201175" rIns="201175" bIns="201175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Shape 230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1" name="Shape 231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232" name="Shape 232"/>
          <p:cNvGrpSpPr/>
          <p:nvPr/>
        </p:nvGrpSpPr>
        <p:grpSpPr>
          <a:xfrm>
            <a:off x="996655" y="2253996"/>
            <a:ext cx="914328" cy="914328"/>
            <a:chOff x="0" y="0"/>
            <a:chExt cx="1269899" cy="1269899"/>
          </a:xfrm>
        </p:grpSpPr>
        <p:pic>
          <p:nvPicPr>
            <p:cNvPr id="233" name="Shape 23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Shape 234"/>
            <p:cNvSpPr/>
            <p:nvPr/>
          </p:nvSpPr>
          <p:spPr>
            <a:xfrm>
              <a:off x="88900" y="543558"/>
              <a:ext cx="1079400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235" name="Shape 235"/>
          <p:cNvCxnSpPr/>
          <p:nvPr/>
        </p:nvCxnSpPr>
        <p:spPr>
          <a:xfrm rot="10800000" flipH="1">
            <a:off x="2816237" y="2335161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6" name="Shape 236"/>
          <p:cNvCxnSpPr/>
          <p:nvPr/>
        </p:nvCxnSpPr>
        <p:spPr>
          <a:xfrm rot="10800000" flipH="1">
            <a:off x="2816237" y="3874462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37" name="Shape 237"/>
          <p:cNvSpPr/>
          <p:nvPr/>
        </p:nvSpPr>
        <p:spPr>
          <a:xfrm>
            <a:off x="2816237" y="2152581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238" name="Shape 238"/>
          <p:cNvSpPr/>
          <p:nvPr/>
        </p:nvSpPr>
        <p:spPr>
          <a:xfrm>
            <a:off x="2816237" y="3682738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239" name="Shape 239"/>
          <p:cNvCxnSpPr/>
          <p:nvPr/>
        </p:nvCxnSpPr>
        <p:spPr>
          <a:xfrm rot="10800000" flipH="1">
            <a:off x="2816237" y="1600475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0" name="Shape 240"/>
          <p:cNvSpPr/>
          <p:nvPr/>
        </p:nvSpPr>
        <p:spPr>
          <a:xfrm>
            <a:off x="2816237" y="1417895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241" name="Shape 241"/>
          <p:cNvCxnSpPr/>
          <p:nvPr/>
        </p:nvCxnSpPr>
        <p:spPr>
          <a:xfrm rot="10800000">
            <a:off x="2322481" y="1298679"/>
            <a:ext cx="0" cy="3189900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Shape 243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4" name="Shape 244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45" name="Shape 245"/>
          <p:cNvSpPr/>
          <p:nvPr/>
        </p:nvSpPr>
        <p:spPr>
          <a:xfrm>
            <a:off x="457181" y="1060704"/>
            <a:ext cx="8448600" cy="10514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Shape 247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8" name="Shape 248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49" name="Shape 249"/>
          <p:cNvSpPr/>
          <p:nvPr/>
        </p:nvSpPr>
        <p:spPr>
          <a:xfrm>
            <a:off x="457181" y="1060704"/>
            <a:ext cx="8448600" cy="10514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Shape 252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3" name="Shape 253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254" name="Shape 254"/>
          <p:cNvGrpSpPr/>
          <p:nvPr/>
        </p:nvGrpSpPr>
        <p:grpSpPr>
          <a:xfrm>
            <a:off x="996655" y="2253996"/>
            <a:ext cx="914328" cy="914328"/>
            <a:chOff x="0" y="0"/>
            <a:chExt cx="1269899" cy="1269899"/>
          </a:xfrm>
        </p:grpSpPr>
        <p:pic>
          <p:nvPicPr>
            <p:cNvPr id="255" name="Shape 25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Shape 256"/>
            <p:cNvSpPr/>
            <p:nvPr/>
          </p:nvSpPr>
          <p:spPr>
            <a:xfrm>
              <a:off x="88900" y="543558"/>
              <a:ext cx="1079400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257" name="Shape 257"/>
          <p:cNvCxnSpPr/>
          <p:nvPr/>
        </p:nvCxnSpPr>
        <p:spPr>
          <a:xfrm rot="10800000">
            <a:off x="2322481" y="1298679"/>
            <a:ext cx="0" cy="3189900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Shape 259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0" name="Shape 260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1" name="Shape 261"/>
          <p:cNvCxnSpPr/>
          <p:nvPr/>
        </p:nvCxnSpPr>
        <p:spPr>
          <a:xfrm rot="10800000" flipH="1">
            <a:off x="6208523" y="2002235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2" name="Shape 262"/>
          <p:cNvCxnSpPr/>
          <p:nvPr/>
        </p:nvCxnSpPr>
        <p:spPr>
          <a:xfrm rot="10800000" flipH="1">
            <a:off x="457181" y="2002236"/>
            <a:ext cx="55745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63" name="Shape 263"/>
          <p:cNvSpPr/>
          <p:nvPr/>
        </p:nvSpPr>
        <p:spPr>
          <a:xfrm>
            <a:off x="457181" y="1719072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264" name="Shape 264"/>
          <p:cNvSpPr/>
          <p:nvPr/>
        </p:nvSpPr>
        <p:spPr>
          <a:xfrm>
            <a:off x="6217667" y="1719072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649871" y="532180"/>
            <a:ext cx="248999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228590" y="228600"/>
            <a:ext cx="8906099" cy="4800600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457181" y="1060704"/>
            <a:ext cx="8448600" cy="1078800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165100" rtl="0">
              <a:lnSpc>
                <a:spcPct val="92592"/>
              </a:lnSpc>
              <a:spcBef>
                <a:spcPts val="0"/>
              </a:spcBef>
              <a:defRPr/>
            </a:lvl2pPr>
            <a:lvl3pPr lvl="2" indent="330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495300" rtl="0">
              <a:lnSpc>
                <a:spcPct val="92592"/>
              </a:lnSpc>
              <a:spcBef>
                <a:spcPts val="0"/>
              </a:spcBef>
              <a:defRPr/>
            </a:lvl4pPr>
            <a:lvl5pPr lvl="4" indent="660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825500" rtl="0">
              <a:lnSpc>
                <a:spcPct val="92592"/>
              </a:lnSpc>
              <a:spcBef>
                <a:spcPts val="0"/>
              </a:spcBef>
              <a:defRPr/>
            </a:lvl6pPr>
            <a:lvl7pPr lvl="6" indent="990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1557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320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649871" y="532180"/>
            <a:ext cx="260700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86486" y="1119836"/>
            <a:ext cx="4580100" cy="3712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Shape 272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3" name="Shape 273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2596790" y="1298448"/>
            <a:ext cx="4197000" cy="2368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8649871" y="532180"/>
            <a:ext cx="260700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Shape 134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35" name="Shape 135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12169" y="1120425"/>
            <a:ext cx="5276400" cy="369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Shape 278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9" name="Shape 279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2706513" y="1325879"/>
            <a:ext cx="3922500" cy="24413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649871" y="532180"/>
            <a:ext cx="260700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Shape 2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58476" y="1088136"/>
            <a:ext cx="4928399" cy="3855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Shape 284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5" name="Shape 285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2752232" y="1508759"/>
            <a:ext cx="3913499" cy="2944200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649871" y="532180"/>
            <a:ext cx="260700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hape 289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490" y="945832"/>
            <a:ext cx="2911499" cy="43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4855" y="987551"/>
            <a:ext cx="2660700" cy="39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6230" y="978408"/>
            <a:ext cx="2148599" cy="3930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Shape 292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3" name="Shape 293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94" name="Shape 294"/>
          <p:cNvSpPr/>
          <p:nvPr/>
        </p:nvSpPr>
        <p:spPr>
          <a:xfrm>
            <a:off x="4068914" y="2761488"/>
            <a:ext cx="1229700" cy="1830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95" name="Shape 295"/>
          <p:cNvSpPr/>
          <p:nvPr/>
        </p:nvSpPr>
        <p:spPr>
          <a:xfrm>
            <a:off x="6610842" y="2761488"/>
            <a:ext cx="1229700" cy="183000"/>
          </a:xfrm>
          <a:prstGeom prst="rect">
            <a:avLst/>
          </a:prstGeom>
          <a:noFill/>
          <a:ln>
            <a:noFill/>
          </a:ln>
        </p:spPr>
        <p:txBody>
          <a:bodyPr lIns="27425" tIns="27425" rIns="27425" bIns="27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1325826" y="1426463"/>
            <a:ext cx="1664100" cy="28529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7" name="Shape 297"/>
          <p:cNvSpPr txBox="1">
            <a:spLocks noGrp="1"/>
          </p:cNvSpPr>
          <p:nvPr>
            <p:ph type="sldNum" idx="12"/>
          </p:nvPr>
        </p:nvSpPr>
        <p:spPr>
          <a:xfrm>
            <a:off x="8649871" y="532180"/>
            <a:ext cx="260700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Shape 299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00" name="Shape 300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01" name="Shape 301"/>
          <p:cNvSpPr/>
          <p:nvPr/>
        </p:nvSpPr>
        <p:spPr>
          <a:xfrm>
            <a:off x="457181" y="1060704"/>
            <a:ext cx="8448600" cy="10514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302" name="Shape 302"/>
          <p:cNvSpPr txBox="1">
            <a:spLocks noGrp="1"/>
          </p:cNvSpPr>
          <p:nvPr>
            <p:ph type="sldNum" idx="12"/>
          </p:nvPr>
        </p:nvSpPr>
        <p:spPr>
          <a:xfrm>
            <a:off x="8661571" y="532180"/>
            <a:ext cx="248999" cy="307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>
            <a:noAutofit/>
          </a:bodyPr>
          <a:lstStyle/>
          <a:p>
            <a:pPr marL="0" marR="0" lvl="0" indent="-63500" algn="r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1" indent="1016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2" indent="2667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3" indent="4318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4" indent="5969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5" indent="7620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6" indent="9271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7" indent="10922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  <a:p>
            <a:pPr marL="0" marR="0" lvl="8" indent="1257300" algn="l" rtl="0">
              <a:lnSpc>
                <a:spcPct val="100000"/>
              </a:lnSpc>
              <a:spcBef>
                <a:spcPts val="0"/>
              </a:spcBef>
            </a:pPr>
            <a:endParaRPr sz="100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Shape 304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05" name="Shape 305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" name="Shape 307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08" name="Shape 308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" name="Shape 310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1" name="Shape 311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Shape 313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4" name="Shape 314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Shape 316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7" name="Shape 317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Info">
    <p:bg>
      <p:bgPr>
        <a:solidFill>
          <a:srgbClr val="000000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2" name="Shape 322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23" name="Shape 323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24" name="Shape 324"/>
          <p:cNvSpPr/>
          <p:nvPr/>
        </p:nvSpPr>
        <p:spPr>
          <a:xfrm>
            <a:off x="457181" y="1636775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27000" marR="0" lvl="1" indent="-12065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325" name="Shape 325"/>
          <p:cNvSpPr/>
          <p:nvPr/>
        </p:nvSpPr>
        <p:spPr>
          <a:xfrm>
            <a:off x="457181" y="1636775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27000" marR="0" lvl="1" indent="-12065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27000" marR="0" lvl="1" indent="-120650" algn="l" rtl="0">
              <a:lnSpc>
                <a:spcPct val="110000"/>
              </a:lnSpc>
              <a:spcBef>
                <a:spcPts val="300"/>
              </a:spcBef>
              <a:buClr>
                <a:srgbClr val="000000"/>
              </a:buClr>
              <a:buSzPct val="83333"/>
              <a:buFont typeface="Merriweather Sans"/>
              <a:buChar char="‣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57181" y="1060704"/>
            <a:ext cx="8448600" cy="5120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165100" rtl="0">
              <a:lnSpc>
                <a:spcPct val="92592"/>
              </a:lnSpc>
              <a:spcBef>
                <a:spcPts val="0"/>
              </a:spcBef>
              <a:defRPr/>
            </a:lvl2pPr>
            <a:lvl3pPr lvl="2" indent="330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495300" rtl="0">
              <a:lnSpc>
                <a:spcPct val="92592"/>
              </a:lnSpc>
              <a:spcBef>
                <a:spcPts val="0"/>
              </a:spcBef>
              <a:defRPr/>
            </a:lvl4pPr>
            <a:lvl5pPr lvl="4" indent="660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825500" rtl="0">
              <a:lnSpc>
                <a:spcPct val="92592"/>
              </a:lnSpc>
              <a:spcBef>
                <a:spcPts val="0"/>
              </a:spcBef>
              <a:defRPr/>
            </a:lvl6pPr>
            <a:lvl7pPr lvl="6" indent="990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1557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320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455061" y="1737359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dy copy –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 flipV="1">
            <a:off x="471082" y="566253"/>
            <a:ext cx="655433" cy="1"/>
          </a:xfrm>
          <a:prstGeom prst="line">
            <a:avLst/>
          </a:prstGeom>
          <a:ln w="1524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295763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776"/>
          </a:p>
        </p:txBody>
      </p:sp>
      <p:sp>
        <p:nvSpPr>
          <p:cNvPr id="133" name="Shape 133"/>
          <p:cNvSpPr/>
          <p:nvPr/>
        </p:nvSpPr>
        <p:spPr>
          <a:xfrm>
            <a:off x="459024" y="4852255"/>
            <a:ext cx="8454752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295763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776"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3"/>
          </p:nvPr>
        </p:nvSpPr>
        <p:spPr>
          <a:xfrm>
            <a:off x="475468" y="1265158"/>
            <a:ext cx="8439569" cy="1474585"/>
          </a:xfrm>
          <a:prstGeom prst="rect">
            <a:avLst/>
          </a:prstGeom>
          <a:ln>
            <a:miter lim="400000"/>
          </a:ln>
        </p:spPr>
        <p:txBody>
          <a:bodyPr>
            <a:spAutoFit/>
          </a:bodyPr>
          <a:lstStyle>
            <a:lvl1pPr marL="123234" indent="-123234" defTabSz="985876">
              <a:lnSpc>
                <a:spcPct val="110000"/>
              </a:lnSpc>
              <a:spcBef>
                <a:spcPts val="323"/>
              </a:spcBef>
              <a:buSzPct val="86000"/>
              <a:defRPr sz="1811"/>
            </a:lvl1pPr>
            <a:lvl2pPr marL="246469" indent="-123234" defTabSz="985876">
              <a:lnSpc>
                <a:spcPct val="110000"/>
              </a:lnSpc>
              <a:spcBef>
                <a:spcPts val="323"/>
              </a:spcBef>
              <a:buSzPct val="75000"/>
              <a:buChar char="•"/>
              <a:defRPr sz="1811"/>
            </a:lvl2pPr>
            <a:lvl3pPr marL="369703" indent="-123234" defTabSz="985876">
              <a:lnSpc>
                <a:spcPct val="110000"/>
              </a:lnSpc>
              <a:spcBef>
                <a:spcPts val="323"/>
              </a:spcBef>
              <a:buSzPct val="75000"/>
              <a:buChar char="•"/>
              <a:defRPr sz="1811"/>
            </a:lvl3pPr>
            <a:lvl4pPr marL="492938" indent="-123234" defTabSz="985876">
              <a:lnSpc>
                <a:spcPct val="110000"/>
              </a:lnSpc>
              <a:spcBef>
                <a:spcPts val="323"/>
              </a:spcBef>
              <a:buSzPct val="75000"/>
              <a:buChar char="•"/>
              <a:defRPr sz="1811"/>
            </a:lvl4pPr>
          </a:lstStyle>
          <a:p>
            <a:r>
              <a:t>Body copy 1</a:t>
            </a:r>
          </a:p>
          <a:p>
            <a:pPr lvl="1"/>
            <a:r>
              <a:t>Body copy 2</a:t>
            </a:r>
          </a:p>
          <a:p>
            <a:pPr lvl="2"/>
            <a:r>
              <a:t>Body copy 3</a:t>
            </a:r>
          </a:p>
          <a:p>
            <a:pPr lvl="3"/>
            <a:r>
              <a:t>Body copy 4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4"/>
          </p:nvPr>
        </p:nvSpPr>
        <p:spPr>
          <a:xfrm>
            <a:off x="475469" y="4894709"/>
            <a:ext cx="4123776" cy="223538"/>
          </a:xfrm>
          <a:prstGeom prst="rect">
            <a:avLst/>
          </a:prstGeom>
          <a:ln>
            <a:miter lim="400000"/>
          </a:ln>
        </p:spPr>
        <p:txBody>
          <a:bodyPr>
            <a:spAutoFit/>
          </a:bodyPr>
          <a:lstStyle>
            <a:lvl1pPr marL="0" indent="0" defTabSz="320410">
              <a:lnSpc>
                <a:spcPct val="65000"/>
              </a:lnSpc>
              <a:buSzTx/>
              <a:buFontTx/>
              <a:buNone/>
              <a:defRPr sz="906" cap="all" spc="-1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r>
              <a:t>General Assembly</a:t>
            </a:r>
          </a:p>
        </p:txBody>
      </p:sp>
      <p:sp>
        <p:nvSpPr>
          <p:cNvPr id="136" name="Shape 136"/>
          <p:cNvSpPr>
            <a:spLocks noGrp="1"/>
          </p:cNvSpPr>
          <p:nvPr>
            <p:ph type="pic" sz="quarter" idx="15"/>
          </p:nvPr>
        </p:nvSpPr>
        <p:spPr>
          <a:xfrm>
            <a:off x="8677303" y="4904542"/>
            <a:ext cx="239445" cy="213598"/>
          </a:xfrm>
          <a:prstGeom prst="rect">
            <a:avLst/>
          </a:prstGeom>
          <a:ln>
            <a:miter lim="400000"/>
          </a:ln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6"/>
          </p:nvPr>
        </p:nvSpPr>
        <p:spPr>
          <a:xfrm>
            <a:off x="466325" y="707913"/>
            <a:ext cx="8457856" cy="352035"/>
          </a:xfrm>
          <a:prstGeom prst="rect">
            <a:avLst/>
          </a:prstGeom>
          <a:ln>
            <a:miter lim="400000"/>
          </a:ln>
        </p:spPr>
        <p:txBody>
          <a:bodyPr>
            <a:spAutoFit/>
          </a:bodyPr>
          <a:lstStyle>
            <a:lvl1pPr marL="0" indent="0" defTabSz="985876">
              <a:lnSpc>
                <a:spcPct val="110000"/>
              </a:lnSpc>
              <a:buSzTx/>
              <a:buNone/>
              <a:defRPr sz="1294"/>
            </a:lvl1pPr>
          </a:lstStyle>
          <a:p>
            <a:r>
              <a:t>Heading</a:t>
            </a:r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xfrm>
            <a:off x="8649872" y="537693"/>
            <a:ext cx="234078" cy="27192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8023867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D8B4EA61-9C31-DA45-BE85-1FF721F199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62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3711" y="4873202"/>
            <a:ext cx="2106692" cy="279929"/>
          </a:xfrm>
          <a:prstGeom prst="rect">
            <a:avLst/>
          </a:prstGeom>
        </p:spPr>
        <p:txBody>
          <a:bodyPr/>
          <a:lstStyle/>
          <a:p>
            <a:fld id="{80BAA330-9A09-E044-BBB9-E977DE175A26}" type="datetimeFigureOut">
              <a:rPr lang="en-US" smtClean="0"/>
              <a:t>1/3/17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01519" y="4873202"/>
            <a:ext cx="3160038" cy="2799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12672" y="4873202"/>
            <a:ext cx="2106692" cy="27992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1D93B11-2AD1-7642-B266-19BB1D708F3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762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9857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AC9C85-B02B-344B-B6ED-E988E762C6B9}" type="slidenum">
              <a:rPr lang="en-US" kern="1200">
                <a:solidFill>
                  <a:srgbClr val="FFFFFF"/>
                </a:solidFill>
                <a:ea typeface="ヒラギノ角ゴ ProN W3" charset="0"/>
                <a:cs typeface="ヒラギノ角ゴ ProN W3" charset="0"/>
                <a:sym typeface="Gill Sans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 dirty="0">
              <a:solidFill>
                <a:srgbClr val="FFFFFF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29484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0A0BDFF0-D88B-F848-B1AE-D535B20506C8}" type="slidenum">
              <a:rPr lang="en-US" sz="4200" kern="1200"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4200" kern="1200" dirty="0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77597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228590" y="228600"/>
            <a:ext cx="8906099" cy="4800600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181" y="1060704"/>
            <a:ext cx="8448600" cy="1078800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165100" rtl="0">
              <a:lnSpc>
                <a:spcPct val="92592"/>
              </a:lnSpc>
              <a:spcBef>
                <a:spcPts val="0"/>
              </a:spcBef>
              <a:defRPr/>
            </a:lvl2pPr>
            <a:lvl3pPr lvl="2" indent="330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495300" rtl="0">
              <a:lnSpc>
                <a:spcPct val="92592"/>
              </a:lnSpc>
              <a:spcBef>
                <a:spcPts val="0"/>
              </a:spcBef>
              <a:defRPr/>
            </a:lvl4pPr>
            <a:lvl5pPr lvl="4" indent="660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825500" rtl="0">
              <a:lnSpc>
                <a:spcPct val="92592"/>
              </a:lnSpc>
              <a:spcBef>
                <a:spcPts val="0"/>
              </a:spcBef>
              <a:defRPr/>
            </a:lvl6pPr>
            <a:lvl7pPr lvl="6" indent="990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1557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320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Shape 143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4" name="Shape 144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5" name="Shape 145"/>
          <p:cNvCxnSpPr/>
          <p:nvPr/>
        </p:nvCxnSpPr>
        <p:spPr>
          <a:xfrm rot="10800000" flipH="1">
            <a:off x="457181" y="2002235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6" name="Shape 146"/>
          <p:cNvCxnSpPr/>
          <p:nvPr/>
        </p:nvCxnSpPr>
        <p:spPr>
          <a:xfrm rot="10800000" flipH="1">
            <a:off x="3328280" y="2002236"/>
            <a:ext cx="55745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7" name="Shape 147"/>
          <p:cNvCxnSpPr/>
          <p:nvPr/>
        </p:nvCxnSpPr>
        <p:spPr>
          <a:xfrm rot="10800000" flipH="1">
            <a:off x="457181" y="4141932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8" name="Shape 148"/>
          <p:cNvCxnSpPr/>
          <p:nvPr/>
        </p:nvCxnSpPr>
        <p:spPr>
          <a:xfrm>
            <a:off x="3337424" y="4142232"/>
            <a:ext cx="5566799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9" name="Shape 149"/>
          <p:cNvSpPr/>
          <p:nvPr/>
        </p:nvSpPr>
        <p:spPr>
          <a:xfrm>
            <a:off x="457181" y="1719072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150" name="Shape 150"/>
          <p:cNvSpPr/>
          <p:nvPr/>
        </p:nvSpPr>
        <p:spPr>
          <a:xfrm>
            <a:off x="3337424" y="1719072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151" name="Shape 151"/>
          <p:cNvSpPr/>
          <p:nvPr/>
        </p:nvSpPr>
        <p:spPr>
          <a:xfrm>
            <a:off x="3337424" y="3858767"/>
            <a:ext cx="5577600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152" name="Shape 152"/>
          <p:cNvSpPr/>
          <p:nvPr/>
        </p:nvSpPr>
        <p:spPr>
          <a:xfrm>
            <a:off x="457181" y="3858767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Shape 154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5" name="Shape 155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6" name="Shape 156"/>
          <p:cNvCxnSpPr/>
          <p:nvPr/>
        </p:nvCxnSpPr>
        <p:spPr>
          <a:xfrm rot="10800000" flipH="1">
            <a:off x="6208523" y="2002235"/>
            <a:ext cx="26891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7" name="Shape 157"/>
          <p:cNvCxnSpPr/>
          <p:nvPr/>
        </p:nvCxnSpPr>
        <p:spPr>
          <a:xfrm rot="10800000" flipH="1">
            <a:off x="457181" y="2002236"/>
            <a:ext cx="55745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8" name="Shape 158"/>
          <p:cNvSpPr/>
          <p:nvPr/>
        </p:nvSpPr>
        <p:spPr>
          <a:xfrm>
            <a:off x="457181" y="1719072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59" name="Shape 159"/>
          <p:cNvSpPr/>
          <p:nvPr/>
        </p:nvSpPr>
        <p:spPr>
          <a:xfrm>
            <a:off x="6217667" y="1719072"/>
            <a:ext cx="2688299" cy="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86486" y="1119836"/>
            <a:ext cx="4580100" cy="3712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Shape 162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3" name="Shape 163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2596790" y="1298448"/>
            <a:ext cx="4197000" cy="2368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12169" y="1120425"/>
            <a:ext cx="5276400" cy="369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Shape 167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8" name="Shape 168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2706513" y="1325879"/>
            <a:ext cx="3922500" cy="24413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58476" y="1088136"/>
            <a:ext cx="4928399" cy="3855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Shape 172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3" name="Shape 173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2752232" y="1508759"/>
            <a:ext cx="3913499" cy="2944200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1651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330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4953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660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8255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990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1557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320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hape 125"/>
          <p:cNvCxnSpPr/>
          <p:nvPr/>
        </p:nvCxnSpPr>
        <p:spPr>
          <a:xfrm>
            <a:off x="457181" y="457200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Shape 126"/>
          <p:cNvCxnSpPr/>
          <p:nvPr/>
        </p:nvCxnSpPr>
        <p:spPr>
          <a:xfrm>
            <a:off x="457181" y="877824"/>
            <a:ext cx="8448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181" y="1060704"/>
            <a:ext cx="8448600" cy="5120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5825" tIns="65825" rIns="65825" bIns="658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1pPr>
            <a:lvl2pPr marL="0" marR="0" lvl="1" indent="1651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2pPr>
            <a:lvl3pPr marL="0" marR="0" lvl="2" indent="3302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3pPr>
            <a:lvl4pPr marL="0" marR="0" lvl="3" indent="4953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4pPr>
            <a:lvl5pPr marL="0" marR="0" lvl="4" indent="6604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5pPr>
            <a:lvl6pPr marL="0" marR="0" lvl="5" indent="8255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6pPr>
            <a:lvl7pPr marL="0" marR="0" lvl="6" indent="9906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7pPr>
            <a:lvl8pPr marL="0" marR="0" lvl="7" indent="11557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8pPr>
            <a:lvl9pPr marL="0" marR="0" lvl="8" indent="1320800" algn="l" rtl="0">
              <a:lnSpc>
                <a:spcPct val="92592"/>
              </a:lnSpc>
              <a:spcBef>
                <a:spcPts val="0"/>
              </a:spcBef>
              <a:buSzPct val="100000"/>
              <a:defRPr sz="1000"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5061" y="1737359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65825" tIns="65825" rIns="65825" bIns="65825" anchor="t" anchorCtr="0"/>
          <a:lstStyle>
            <a:lvl1pPr marL="0" marR="0" lvl="0" indent="0" algn="l" rtl="0">
              <a:spcBef>
                <a:spcPts val="700"/>
              </a:spcBef>
              <a:buSzPct val="100000"/>
              <a:defRPr sz="1000"/>
            </a:lvl1pPr>
            <a:lvl2pPr marL="469900" marR="0" lvl="1" indent="-50800" algn="l" rtl="0">
              <a:spcBef>
                <a:spcPts val="700"/>
              </a:spcBef>
              <a:buSzPct val="100000"/>
              <a:buFont typeface="Merriweather Sans"/>
              <a:buChar char="‣"/>
              <a:defRPr sz="1000"/>
            </a:lvl2pPr>
            <a:lvl3pPr marL="800100" marR="0" lvl="2" indent="-50800" algn="l" rtl="0">
              <a:spcBef>
                <a:spcPts val="700"/>
              </a:spcBef>
              <a:buSzPct val="100000"/>
              <a:buFont typeface="Merriweather Sans"/>
              <a:buChar char="‣"/>
              <a:defRPr sz="1000"/>
            </a:lvl3pPr>
            <a:lvl4pPr marL="1130300" marR="0" lvl="3" indent="-50800" algn="l" rtl="0">
              <a:spcBef>
                <a:spcPts val="700"/>
              </a:spcBef>
              <a:buSzPct val="100000"/>
              <a:buFont typeface="Merriweather Sans"/>
              <a:buChar char="‣"/>
              <a:defRPr sz="1000"/>
            </a:lvl4pPr>
            <a:lvl5pPr marL="1460500" marR="0" lvl="4" indent="-50800" algn="l" rtl="0">
              <a:spcBef>
                <a:spcPts val="700"/>
              </a:spcBef>
              <a:buSzPct val="100000"/>
              <a:buFont typeface="Merriweather Sans"/>
              <a:buChar char="‣"/>
              <a:defRPr sz="1000"/>
            </a:lvl5pPr>
            <a:lvl6pPr marL="1905000" marR="0" lvl="5" indent="-50800" algn="l" rtl="0">
              <a:spcBef>
                <a:spcPts val="700"/>
              </a:spcBef>
              <a:buSzPct val="100000"/>
              <a:buFont typeface="Arial"/>
              <a:buChar char="•"/>
              <a:defRPr sz="1000"/>
            </a:lvl6pPr>
            <a:lvl7pPr marL="2171700" marR="0" lvl="6" indent="-63500" algn="l" rtl="0">
              <a:spcBef>
                <a:spcPts val="700"/>
              </a:spcBef>
              <a:buSzPct val="100000"/>
              <a:buFont typeface="Arial"/>
              <a:buChar char="•"/>
              <a:defRPr sz="1000"/>
            </a:lvl7pPr>
            <a:lvl8pPr marL="2425700" marR="0" lvl="7" indent="-63500" algn="l" rtl="0">
              <a:spcBef>
                <a:spcPts val="700"/>
              </a:spcBef>
              <a:buSzPct val="100000"/>
              <a:buFont typeface="Arial"/>
              <a:buChar char="•"/>
              <a:defRPr sz="1000"/>
            </a:lvl8pPr>
            <a:lvl9pPr marL="2679700" marR="0" lvl="8" indent="-63500" algn="l" rtl="0">
              <a:spcBef>
                <a:spcPts val="700"/>
              </a:spcBef>
              <a:buSzPct val="100000"/>
              <a:buFont typeface="Arial"/>
              <a:buChar char="•"/>
              <a:defRPr sz="10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5" r:id="rId29"/>
    <p:sldLayoutId id="2147483752" r:id="rId30"/>
    <p:sldLayoutId id="2147483753" r:id="rId31"/>
    <p:sldLayoutId id="2147483754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 kern="1200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27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 kern="1200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9872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</p:sldLayoutIdLst>
  <p:transition/>
  <p:txStyles>
    <p:titleStyle>
      <a:lvl1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themuse.com/advice/how-to-hunt-down-a-hiring-managers-email-addres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google.com/document/d/1b6DZgGG8r-MN-rtGRbgWfe-P6vuZYBImwOgAvBEyM-8/edit?usp=sharin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muse.com/advice/how-to-write-a-cover-letter-31-tips-you-need-to-know" TargetMode="External"/><Relationship Id="rId4" Type="http://schemas.openxmlformats.org/officeDocument/2006/relationships/hyperlink" Target="https://www.themuse.com/advice/want-a-winning-cover-letter-try-thi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a-research.typeform.com/to/tKqUa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venturefizz.com/" TargetMode="External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6" Type="http://schemas.openxmlformats.org/officeDocument/2006/relationships/image" Target="../media/image25.tiff"/><Relationship Id="rId7" Type="http://schemas.openxmlformats.org/officeDocument/2006/relationships/image" Target="../media/image26.tiff"/><Relationship Id="rId8" Type="http://schemas.openxmlformats.org/officeDocument/2006/relationships/hyperlink" Target="http://www.starthub.org/jobs" TargetMode="External"/><Relationship Id="rId9" Type="http://schemas.openxmlformats.org/officeDocument/2006/relationships/hyperlink" Target="http://profiles.ga.co/" TargetMode="External"/><Relationship Id="rId1" Type="http://schemas.openxmlformats.org/officeDocument/2006/relationships/slideLayout" Target="../slideLayouts/slideLayout31.xml"/><Relationship Id="rId2" Type="http://schemas.openxmlformats.org/officeDocument/2006/relationships/hyperlink" Target="http://bostonstartupsguide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457181" y="4539459"/>
            <a:ext cx="8448600" cy="621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000" i="1" smtClean="0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Julie Carroll, Outcomes Lead</a:t>
            </a:r>
            <a:endParaRPr lang="en-US" sz="2000" i="1" dirty="0">
              <a:solidFill>
                <a:srgbClr val="EAEAEA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3" name="Shape 533"/>
          <p:cNvSpPr/>
          <p:nvPr/>
        </p:nvSpPr>
        <p:spPr>
          <a:xfrm>
            <a:off x="457181" y="1133855"/>
            <a:ext cx="8448600" cy="2679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124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COLD APPS &amp; COVER LETTERS</a:t>
            </a:r>
            <a:endParaRPr lang="en-US" sz="124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COLD APPS &amp; COVER LETTERS</a:t>
            </a: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	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457181" y="1060704"/>
            <a:ext cx="8448600" cy="202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sz="1000"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COVER LETTERS </a:t>
            </a:r>
          </a:p>
        </p:txBody>
      </p:sp>
    </p:spTree>
    <p:extLst>
      <p:ext uri="{BB962C8B-B14F-4D97-AF65-F5344CB8AC3E}">
        <p14:creationId xmlns:p14="http://schemas.microsoft.com/office/powerpoint/2010/main" val="15934342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457248" y="969870"/>
            <a:ext cx="8448600" cy="8114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indent="-50800">
              <a:spcBef>
                <a:spcPts val="720"/>
              </a:spcBef>
              <a:buClr>
                <a:schemeClr val="dk1"/>
              </a:buClr>
            </a:pPr>
            <a:r>
              <a:rPr lang="en-US" sz="60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KEY OBJECTIVES:</a:t>
            </a:r>
          </a:p>
          <a:p>
            <a:pPr indent="-50800">
              <a:spcBef>
                <a:spcPts val="720"/>
              </a:spcBef>
              <a:buClr>
                <a:schemeClr val="dk1"/>
              </a:buClr>
            </a:pPr>
            <a:endParaRPr lang="en-US" sz="2000" b="1" dirty="0" smtClean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  <p:sp>
        <p:nvSpPr>
          <p:cNvPr id="611" name="Shape 611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COVER LETTERS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5735" y="1890800"/>
            <a:ext cx="4774870" cy="298814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Shape 610"/>
          <p:cNvSpPr txBox="1">
            <a:spLocks/>
          </p:cNvSpPr>
          <p:nvPr/>
        </p:nvSpPr>
        <p:spPr>
          <a:xfrm>
            <a:off x="457181" y="2135745"/>
            <a:ext cx="3354798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9900" marR="0" lvl="1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30300" marR="0" lvl="3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60500" marR="0" lvl="4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05000" marR="0" lvl="5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1717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257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797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4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Why are you excited about </a:t>
            </a:r>
            <a:r>
              <a:rPr lang="en-US" sz="24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THIS</a:t>
            </a:r>
            <a:r>
              <a:rPr lang="en-US" sz="24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job?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4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Why are </a:t>
            </a:r>
            <a:r>
              <a:rPr lang="en-US" sz="24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</a:t>
            </a:r>
            <a:r>
              <a:rPr lang="en-US" sz="24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best candidate for this job?</a:t>
            </a:r>
          </a:p>
          <a:p>
            <a:pPr indent="-50800">
              <a:spcBef>
                <a:spcPts val="700"/>
              </a:spcBef>
            </a:pPr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245255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457248" y="1910017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Here’s why I am excited about this job and this company.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Here’s why I’m a great candidate for this role (specifically!)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Here’s proof that I’d be a great employee for you.</a:t>
            </a:r>
            <a:endParaRPr lang="en-US" sz="2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50800">
              <a:spcBef>
                <a:spcPts val="700"/>
              </a:spcBef>
            </a:pPr>
            <a:endParaRPr sz="1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1" name="Shape 611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COVER </a:t>
            </a: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LETTERS: </a:t>
            </a: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FORMULA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4" name="Shape 610"/>
          <p:cNvSpPr txBox="1">
            <a:spLocks/>
          </p:cNvSpPr>
          <p:nvPr/>
        </p:nvSpPr>
        <p:spPr>
          <a:xfrm>
            <a:off x="457248" y="969870"/>
            <a:ext cx="8448600" cy="8114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9900" marR="0" lvl="1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30300" marR="0" lvl="3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60500" marR="0" lvl="4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05000" marR="0" lvl="5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1717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257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797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50800">
              <a:spcBef>
                <a:spcPts val="720"/>
              </a:spcBef>
              <a:buClr>
                <a:schemeClr val="dk1"/>
              </a:buClr>
            </a:pPr>
            <a:r>
              <a:rPr lang="en-US" sz="60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BASIC FORMULA</a:t>
            </a:r>
          </a:p>
          <a:p>
            <a:pPr indent="-50800">
              <a:spcBef>
                <a:spcPts val="720"/>
              </a:spcBef>
              <a:buClr>
                <a:schemeClr val="dk1"/>
              </a:buClr>
            </a:pPr>
            <a:endParaRPr lang="en-US" sz="2000" b="1" dirty="0" smtClean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COVER </a:t>
            </a: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LETTERS: </a:t>
            </a: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FORMULA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4" name="Shape 610"/>
          <p:cNvSpPr txBox="1">
            <a:spLocks/>
          </p:cNvSpPr>
          <p:nvPr/>
        </p:nvSpPr>
        <p:spPr>
          <a:xfrm>
            <a:off x="457248" y="969870"/>
            <a:ext cx="8448600" cy="8114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9900" marR="0" lvl="1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30300" marR="0" lvl="3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60500" marR="0" lvl="4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05000" marR="0" lvl="5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1717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257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797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50800">
              <a:spcBef>
                <a:spcPts val="720"/>
              </a:spcBef>
              <a:buClr>
                <a:schemeClr val="dk1"/>
              </a:buClr>
            </a:pPr>
            <a:endParaRPr lang="en-US" sz="2000" b="1" dirty="0" smtClean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792" y="2148774"/>
            <a:ext cx="8077200" cy="2705100"/>
          </a:xfrm>
          <a:prstGeom prst="rect">
            <a:avLst/>
          </a:prstGeom>
        </p:spPr>
      </p:pic>
      <p:sp>
        <p:nvSpPr>
          <p:cNvPr id="7" name="Shape 610"/>
          <p:cNvSpPr txBox="1">
            <a:spLocks/>
          </p:cNvSpPr>
          <p:nvPr/>
        </p:nvSpPr>
        <p:spPr>
          <a:xfrm>
            <a:off x="457248" y="1153607"/>
            <a:ext cx="8448600" cy="8114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9900" marR="0" lvl="1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30300" marR="0" lvl="3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60500" marR="0" lvl="4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05000" marR="0" lvl="5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1717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257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797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50800" algn="ctr">
              <a:spcBef>
                <a:spcPts val="720"/>
              </a:spcBef>
              <a:buClr>
                <a:schemeClr val="dk1"/>
              </a:buClr>
            </a:pPr>
            <a:r>
              <a:rPr lang="en-US" sz="60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ONE SIMPLE TRICK</a:t>
            </a:r>
          </a:p>
          <a:p>
            <a:pPr indent="-50800">
              <a:spcBef>
                <a:spcPts val="720"/>
              </a:spcBef>
              <a:buClr>
                <a:schemeClr val="dk1"/>
              </a:buClr>
            </a:pPr>
            <a:endParaRPr lang="en-US" sz="2000" b="1" dirty="0" smtClean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8252632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COVER </a:t>
            </a: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LETTERS: </a:t>
            </a: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FORMULA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4" name="Shape 610"/>
          <p:cNvSpPr txBox="1">
            <a:spLocks/>
          </p:cNvSpPr>
          <p:nvPr/>
        </p:nvSpPr>
        <p:spPr>
          <a:xfrm>
            <a:off x="457248" y="969870"/>
            <a:ext cx="8448600" cy="8114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9900" marR="0" lvl="1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30300" marR="0" lvl="3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60500" marR="0" lvl="4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05000" marR="0" lvl="5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1717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257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797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50800">
              <a:spcBef>
                <a:spcPts val="720"/>
              </a:spcBef>
              <a:buClr>
                <a:schemeClr val="dk1"/>
              </a:buClr>
            </a:pPr>
            <a:endParaRPr lang="en-US" sz="2000" b="1" dirty="0" smtClean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  <p:sp>
        <p:nvSpPr>
          <p:cNvPr id="7" name="Shape 610"/>
          <p:cNvSpPr txBox="1">
            <a:spLocks/>
          </p:cNvSpPr>
          <p:nvPr/>
        </p:nvSpPr>
        <p:spPr>
          <a:xfrm>
            <a:off x="457248" y="1153607"/>
            <a:ext cx="8448600" cy="8114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9900" marR="0" lvl="1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30300" marR="0" lvl="3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60500" marR="0" lvl="4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05000" marR="0" lvl="5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1717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257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797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50800" algn="ctr">
              <a:spcBef>
                <a:spcPts val="720"/>
              </a:spcBef>
              <a:buClr>
                <a:schemeClr val="dk1"/>
              </a:buClr>
            </a:pPr>
            <a:r>
              <a:rPr lang="en-US" sz="60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Job Description = Cheat Sheet</a:t>
            </a:r>
          </a:p>
          <a:p>
            <a:pPr indent="-50800" algn="ctr">
              <a:spcBef>
                <a:spcPts val="720"/>
              </a:spcBef>
              <a:buClr>
                <a:schemeClr val="dk1"/>
              </a:buClr>
            </a:pPr>
            <a:r>
              <a:rPr lang="en-US" sz="4400" dirty="0" smtClean="0">
                <a:solidFill>
                  <a:schemeClr val="dk1"/>
                </a:solidFill>
                <a:latin typeface="Georgia" charset="0"/>
                <a:ea typeface="Georgia" charset="0"/>
                <a:cs typeface="Georgia" charset="0"/>
                <a:sym typeface="Georgia"/>
              </a:rPr>
              <a:t>They give you the answers!</a:t>
            </a:r>
          </a:p>
          <a:p>
            <a:pPr indent="-50800">
              <a:spcBef>
                <a:spcPts val="720"/>
              </a:spcBef>
              <a:buClr>
                <a:schemeClr val="dk1"/>
              </a:buClr>
            </a:pPr>
            <a:endParaRPr lang="en-US" sz="2000" b="1" dirty="0" smtClean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3331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457248" y="1029245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Keep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it short and sweet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(half a page).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Don’t regurgitate your resume. This is your </a:t>
            </a:r>
            <a:r>
              <a:rPr lang="en-US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pitch.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Make an argument, not a list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include the hiring manager’s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name (</a:t>
            </a:r>
            <a:r>
              <a:rPr lang="en-US" sz="1800" u="sng" dirty="0" smtClean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research </a:t>
            </a:r>
            <a:r>
              <a:rPr lang="en-US" sz="1800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to find it</a:t>
            </a:r>
            <a:r>
              <a:rPr lang="en-US" sz="1800" u="sng" dirty="0" smtClean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!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lang="en-US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Don’t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apologize for the skills you don’t have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numbers, </a:t>
            </a:r>
            <a:r>
              <a:rPr lang="en-US" sz="1800" dirty="0" err="1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measureables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key performance indicators. </a:t>
            </a: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Think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custom, not canned.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Tailor, tailor, tailor. Your reader should feel special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 your own voice.</a:t>
            </a: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50800">
              <a:spcBef>
                <a:spcPts val="720"/>
              </a:spcBef>
              <a:buClr>
                <a:schemeClr val="dk1"/>
              </a:buClr>
            </a:pP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50800">
              <a:spcBef>
                <a:spcPts val="720"/>
              </a:spcBef>
              <a:buClr>
                <a:schemeClr val="dk1"/>
              </a:buClr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But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don’t go too far...like this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guy</a:t>
            </a:r>
            <a:r>
              <a:rPr lang="is-I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…</a:t>
            </a:r>
            <a:endParaRPr lang="en-US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50800">
              <a:spcBef>
                <a:spcPts val="700"/>
              </a:spcBef>
            </a:pPr>
            <a:endParaRPr sz="1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1" name="Shape 611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COVER </a:t>
            </a: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LETTERS: TIPS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9495712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COVER LETTERS</a:t>
            </a:r>
          </a:p>
        </p:txBody>
      </p:sp>
      <p:pic>
        <p:nvPicPr>
          <p:cNvPr id="617" name="Shape 6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825" y="924900"/>
            <a:ext cx="5791200" cy="414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COVER LETTERS</a:t>
            </a:r>
          </a:p>
        </p:txBody>
      </p:sp>
      <p:sp>
        <p:nvSpPr>
          <p:cNvPr id="4" name="Shape 610"/>
          <p:cNvSpPr txBox="1">
            <a:spLocks noGrp="1"/>
          </p:cNvSpPr>
          <p:nvPr>
            <p:ph type="body" idx="1"/>
          </p:nvPr>
        </p:nvSpPr>
        <p:spPr>
          <a:xfrm>
            <a:off x="457181" y="1254877"/>
            <a:ext cx="8448600" cy="8114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indent="-50800" algn="ctr">
              <a:spcBef>
                <a:spcPts val="720"/>
              </a:spcBef>
              <a:buClr>
                <a:schemeClr val="dk1"/>
              </a:buClr>
            </a:pPr>
            <a:r>
              <a:rPr lang="en-US" sz="60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  <a:hlinkClick r:id="rId3"/>
              </a:rPr>
              <a:t>GA EXAMPLE COVER LETTER</a:t>
            </a:r>
            <a:endParaRPr lang="en-US" sz="6000" b="1" dirty="0" smtClean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  <a:p>
            <a:pPr indent="-50800">
              <a:spcBef>
                <a:spcPts val="720"/>
              </a:spcBef>
              <a:buClr>
                <a:schemeClr val="dk1"/>
              </a:buClr>
            </a:pPr>
            <a:endParaRPr lang="en-US" sz="2000" b="1" dirty="0" smtClean="0">
              <a:solidFill>
                <a:schemeClr val="dk1"/>
              </a:solidFill>
              <a:latin typeface="PF Din Text Comp Pro" charset="0"/>
              <a:ea typeface="PF Din Text Comp Pro" charset="0"/>
              <a:cs typeface="PF Din Text Comp Pro" charset="0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873197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COLD APPS &amp; COVER LETTERS</a:t>
            </a: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	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457181" y="1060704"/>
            <a:ext cx="8448600" cy="202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sz="1000"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0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ACTIVITY:</a:t>
            </a: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0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DRAFT A TEMPLATE COVER LETTER</a:t>
            </a:r>
            <a:endParaRPr lang="en-US" sz="80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9872379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YOUR RESUME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635" name="Shape 635"/>
          <p:cNvSpPr txBox="1">
            <a:spLocks noGrp="1"/>
          </p:cNvSpPr>
          <p:nvPr>
            <p:ph type="title"/>
          </p:nvPr>
        </p:nvSpPr>
        <p:spPr>
          <a:xfrm>
            <a:off x="457181" y="1060704"/>
            <a:ext cx="8448600" cy="512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39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HELPFUL ARTICLES</a:t>
            </a:r>
            <a:endParaRPr lang="en-US" sz="39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636" name="Shape 636"/>
          <p:cNvSpPr txBox="1">
            <a:spLocks noGrp="1"/>
          </p:cNvSpPr>
          <p:nvPr>
            <p:ph type="body" idx="1"/>
          </p:nvPr>
        </p:nvSpPr>
        <p:spPr>
          <a:xfrm>
            <a:off x="455061" y="1737359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52400" marR="0" lvl="0" indent="-152400" algn="l" rtl="0">
              <a:spcBef>
                <a:spcPts val="0"/>
              </a:spcBef>
              <a:buSzPct val="70000"/>
              <a:buFont typeface="Georgia"/>
              <a:buChar char="‣"/>
            </a:pPr>
            <a:endParaRPr lang="en-US" sz="2000" dirty="0">
              <a:latin typeface="Georgia"/>
              <a:ea typeface="Georgia"/>
              <a:cs typeface="Georgia"/>
              <a:sym typeface="Georgia"/>
            </a:endParaRPr>
          </a:p>
          <a:p>
            <a:pPr marL="152400" lvl="0" indent="-190500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to Write a Cover Letter: 31 Tips You Need to Know , The Muse: </a:t>
            </a:r>
            <a:r>
              <a:rPr lang="en-US" sz="2000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https://www.themuse.com/advice/how-to-write-a-cover-letter-31-tips-you-need-to-know</a:t>
            </a:r>
            <a:r>
              <a:rPr 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endParaRPr lang="en-US" sz="20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52400" lvl="0" indent="-190500">
              <a:buFont typeface="Georgia"/>
              <a:buChar char="‣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Want a Winning Cover Letter? </a:t>
            </a:r>
            <a:r>
              <a:rPr 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Try this: </a:t>
            </a:r>
            <a:r>
              <a:rPr 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https://</a:t>
            </a:r>
            <a:r>
              <a:rPr lang="en-US" sz="2000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www.themuse.com</a:t>
            </a:r>
            <a:r>
              <a:rPr 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/advice/want-a-winning-cover-letter-try-this</a:t>
            </a:r>
            <a:endParaRPr lang="en-US" sz="20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700"/>
              </a:spcBef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/>
        </p:nvSpPr>
        <p:spPr>
          <a:xfrm>
            <a:off x="457181" y="530352"/>
            <a:ext cx="55592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COLD APPS &amp; COVER LETTERS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457181" y="1677066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3200" dirty="0">
              <a:latin typeface="Georgia"/>
              <a:ea typeface="Georgia"/>
              <a:cs typeface="Georgia"/>
              <a:sym typeface="Georgia"/>
            </a:endParaRPr>
          </a:p>
          <a:p>
            <a:pPr marL="152400" lvl="0" indent="-152400" rtl="0">
              <a:spcBef>
                <a:spcPts val="0"/>
              </a:spcBef>
              <a:buSzPct val="100000"/>
              <a:buFont typeface="Merriweather Sans"/>
              <a:buChar char="‣"/>
            </a:pPr>
            <a:r>
              <a:rPr lang="en-US" sz="2000" dirty="0" smtClean="0">
                <a:latin typeface="Georgia"/>
                <a:ea typeface="Georgia"/>
                <a:cs typeface="Georgia"/>
                <a:sym typeface="Georgia"/>
              </a:rPr>
              <a:t>Learn h</a:t>
            </a:r>
            <a:r>
              <a:rPr lang="en-US" sz="2000" dirty="0" smtClean="0">
                <a:latin typeface="Georgia"/>
                <a:ea typeface="Georgia"/>
                <a:cs typeface="Georgia"/>
                <a:sym typeface="Georgia"/>
              </a:rPr>
              <a:t>ow to apply for a job on internet (and get an interview!)</a:t>
            </a:r>
          </a:p>
          <a:p>
            <a:pPr marL="152400" lvl="0" indent="-152400" rtl="0">
              <a:spcBef>
                <a:spcPts val="0"/>
              </a:spcBef>
              <a:buSzPct val="100000"/>
              <a:buFont typeface="Merriweather Sans"/>
              <a:buChar char="‣"/>
            </a:pPr>
            <a:r>
              <a:rPr lang="en-US" sz="2000" dirty="0" smtClean="0">
                <a:latin typeface="Georgia"/>
                <a:ea typeface="Georgia"/>
                <a:cs typeface="Georgia"/>
                <a:sym typeface="Georgia"/>
              </a:rPr>
              <a:t>Identify key search engines for finding opportunities</a:t>
            </a:r>
            <a:endParaRPr lang="en-US" sz="20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152400" lvl="0" indent="-152400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000" dirty="0" smtClean="0">
                <a:latin typeface="Georgia"/>
                <a:ea typeface="Georgia"/>
                <a:cs typeface="Georgia"/>
                <a:sym typeface="Georgia"/>
              </a:rPr>
              <a:t>Understand key objectives of a cover </a:t>
            </a:r>
            <a:r>
              <a:rPr lang="en-US" sz="2000" dirty="0" smtClean="0">
                <a:latin typeface="Georgia"/>
                <a:ea typeface="Georgia"/>
                <a:cs typeface="Georgia"/>
                <a:sym typeface="Georgia"/>
              </a:rPr>
              <a:t>letter</a:t>
            </a:r>
          </a:p>
          <a:p>
            <a:pPr marL="152400" lvl="0" indent="-152400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000" dirty="0" smtClean="0">
                <a:latin typeface="Georgia"/>
                <a:ea typeface="Georgia"/>
                <a:cs typeface="Georgia"/>
                <a:sym typeface="Georgia"/>
              </a:rPr>
              <a:t>Draft a cover letter template</a:t>
            </a:r>
            <a:endParaRPr lang="en-US" sz="2000" dirty="0"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0" name="Shape 540"/>
          <p:cNvSpPr txBox="1">
            <a:spLocks noGrp="1"/>
          </p:cNvSpPr>
          <p:nvPr>
            <p:ph type="title"/>
          </p:nvPr>
        </p:nvSpPr>
        <p:spPr>
          <a:xfrm>
            <a:off x="457181" y="1060704"/>
            <a:ext cx="8448600" cy="512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3900" b="1" dirty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LEARNING OBJECTIVES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47663" y="1116013"/>
            <a:ext cx="8426450" cy="2579687"/>
          </a:xfrm>
        </p:spPr>
        <p:txBody>
          <a:bodyPr/>
          <a:lstStyle/>
          <a:p>
            <a:pPr eaLnBrk="1" hangingPunct="1">
              <a:defRPr/>
            </a:pPr>
            <a:r>
              <a:rPr lang="en-US" sz="11500" dirty="0" smtClean="0"/>
              <a:t>Q&amp;A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6600" dirty="0" smtClean="0"/>
              <a:t>&amp; Exit Ticket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99ABA-0AE4-A846-B86C-643F76F1080B}" type="slidenum">
              <a:rPr lang="en-US">
                <a:solidFill>
                  <a:srgbClr val="FFFFFF"/>
                </a:solidFill>
              </a:rPr>
              <a:pPr>
                <a:defRPr/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9700" name="Content Placeholder 8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71475" y="4072235"/>
            <a:ext cx="8532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  <a:sym typeface="Gill Sans" charset="0"/>
              </a:rPr>
              <a:t>Exit ticket:</a:t>
            </a:r>
            <a:r>
              <a:rPr lang="en-US" sz="240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  <a:sym typeface="Gill Sans" charset="0"/>
              </a:rPr>
              <a:t> </a:t>
            </a:r>
            <a:r>
              <a:rPr lang="en-US" sz="240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  <a:sym typeface="Gill Sans" charset="0"/>
                <a:hlinkClick r:id="rId3"/>
              </a:rPr>
              <a:t>https://</a:t>
            </a:r>
            <a:r>
              <a:rPr lang="en-US" sz="2400" dirty="0" err="1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  <a:sym typeface="Gill Sans" charset="0"/>
                <a:hlinkClick r:id="rId3"/>
              </a:rPr>
              <a:t>ga-research.typeform.com</a:t>
            </a:r>
            <a:r>
              <a:rPr lang="en-US" sz="240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  <a:sym typeface="Gill Sans" charset="0"/>
                <a:hlinkClick r:id="rId3"/>
              </a:rPr>
              <a:t>/to/tKqUa1 </a:t>
            </a:r>
            <a:endParaRPr lang="en-US" sz="2400" dirty="0">
              <a:solidFill>
                <a:srgbClr val="5FCAC8"/>
              </a:solidFill>
              <a:latin typeface="Georgia" charset="0"/>
              <a:ea typeface="Georgia" charset="0"/>
              <a:cs typeface="Georgia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999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COLD APPS &amp; COVER LETTERS</a:t>
            </a: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	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457181" y="1060704"/>
            <a:ext cx="8448600" cy="202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sz="1000"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0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HOW TO FIND JOBS ON THE INTERNET</a:t>
            </a:r>
            <a:endParaRPr lang="en-US" sz="8000" b="1" dirty="0">
              <a:solidFill>
                <a:srgbClr val="FFFFFF"/>
              </a:solidFill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6515275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8137" y="1714500"/>
            <a:ext cx="8426450" cy="598487"/>
          </a:xfrm>
          <a:prstGeom prst="rect">
            <a:avLst/>
          </a:prstGeom>
        </p:spPr>
        <p:txBody>
          <a:bodyPr vert="horz" lIns="65828" tIns="32914" rIns="65828" bIns="32914"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8800" b="1" cap="all" spc="-200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>
              <a:defRPr/>
            </a:pPr>
            <a:r>
              <a:rPr lang="en-US" sz="3200" cap="none" spc="0" dirty="0" smtClean="0"/>
              <a:t>		</a:t>
            </a:r>
            <a:endParaRPr lang="en-US" sz="3200" cap="none" spc="0" dirty="0"/>
          </a:p>
        </p:txBody>
      </p:sp>
      <p:sp>
        <p:nvSpPr>
          <p:cNvPr id="5" name="TextBox 4"/>
          <p:cNvSpPr txBox="1"/>
          <p:nvPr/>
        </p:nvSpPr>
        <p:spPr>
          <a:xfrm>
            <a:off x="406519" y="1106633"/>
            <a:ext cx="292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The Big Ones</a:t>
            </a:r>
          </a:p>
        </p:txBody>
      </p:sp>
      <p:sp>
        <p:nvSpPr>
          <p:cNvPr id="7" name="Shape 359"/>
          <p:cNvSpPr/>
          <p:nvPr/>
        </p:nvSpPr>
        <p:spPr>
          <a:xfrm>
            <a:off x="4598142" y="2783713"/>
            <a:ext cx="2753978" cy="311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defRPr sz="2300">
                <a:latin typeface="News706BT-ItalicC"/>
                <a:ea typeface="News706BT-ItalicC"/>
                <a:cs typeface="News706BT-ItalicC"/>
                <a:sym typeface="News706BT-ItalicC"/>
              </a:defRPr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sym typeface="News706BT-RomanC"/>
              </a:rPr>
              <a:t>Built in Boston</a:t>
            </a:r>
          </a:p>
          <a:p>
            <a:pPr>
              <a:defRPr sz="2300">
                <a:latin typeface="News706BT-ItalicC"/>
                <a:ea typeface="News706BT-ItalicC"/>
                <a:cs typeface="News706BT-ItalicC"/>
                <a:sym typeface="News706BT-ItalicC"/>
              </a:defRPr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2"/>
              </a:rPr>
              <a:t>builtinboston.com/jobs#/</a:t>
            </a:r>
            <a:endParaRPr sz="1800" dirty="0">
              <a:latin typeface="Georgia" charset="0"/>
              <a:ea typeface="Georgia" charset="0"/>
              <a:cs typeface="Georgia" charset="0"/>
              <a:hlinkClick r:id="rId2"/>
            </a:endParaRPr>
          </a:p>
        </p:txBody>
      </p:sp>
      <p:sp>
        <p:nvSpPr>
          <p:cNvPr id="13" name="Shape 365"/>
          <p:cNvSpPr/>
          <p:nvPr/>
        </p:nvSpPr>
        <p:spPr>
          <a:xfrm>
            <a:off x="4598141" y="1977654"/>
            <a:ext cx="1881054" cy="437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defRPr sz="2300">
                <a:latin typeface="News706BT-ItalicC"/>
                <a:ea typeface="News706BT-ItalicC"/>
                <a:cs typeface="News706BT-ItalicC"/>
                <a:sym typeface="News706BT-ItalicC"/>
              </a:defRPr>
            </a:pPr>
            <a:r>
              <a:rPr sz="1800" dirty="0">
                <a:latin typeface="Georgia" charset="0"/>
                <a:ea typeface="Georgia" charset="0"/>
                <a:cs typeface="Georgia" charset="0"/>
                <a:sym typeface="News706BT-RomanC"/>
              </a:rPr>
              <a:t>VentureFizz</a:t>
            </a:r>
            <a:endParaRPr sz="1800" i="1" dirty="0">
              <a:latin typeface="Georgia" charset="0"/>
              <a:ea typeface="Georgia" charset="0"/>
              <a:cs typeface="Georgia" charset="0"/>
              <a:sym typeface="News706BT-RomanC"/>
            </a:endParaRPr>
          </a:p>
          <a:p>
            <a:pPr>
              <a:defRPr sz="2300">
                <a:latin typeface="News706BT-ItalicC"/>
                <a:ea typeface="News706BT-ItalicC"/>
                <a:cs typeface="News706BT-ItalicC"/>
                <a:sym typeface="News706BT-ItalicC"/>
              </a:defRPr>
            </a:pPr>
            <a:r>
              <a:rPr sz="1800" i="1" dirty="0">
                <a:hlinkClick r:id="rId3"/>
              </a:rPr>
              <a:t>venturefizz.com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55" y="1979981"/>
            <a:ext cx="1828800" cy="4965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077" y="2324100"/>
            <a:ext cx="182880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99" y="3390900"/>
            <a:ext cx="1828800" cy="79513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427863" y="1317685"/>
            <a:ext cx="292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Local Listings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99" y="4143812"/>
            <a:ext cx="1828800" cy="713556"/>
          </a:xfrm>
          <a:prstGeom prst="rect">
            <a:avLst/>
          </a:prstGeom>
        </p:spPr>
      </p:pic>
      <p:sp>
        <p:nvSpPr>
          <p:cNvPr id="23" name="Shape 359"/>
          <p:cNvSpPr/>
          <p:nvPr/>
        </p:nvSpPr>
        <p:spPr>
          <a:xfrm>
            <a:off x="4598141" y="3566227"/>
            <a:ext cx="2408301" cy="311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defRPr sz="2300">
                <a:latin typeface="News706BT-ItalicC"/>
                <a:ea typeface="News706BT-ItalicC"/>
                <a:cs typeface="News706BT-ItalicC"/>
                <a:sym typeface="News706BT-ItalicC"/>
              </a:defRPr>
            </a:pPr>
            <a:r>
              <a:rPr lang="en-US" sz="1800" dirty="0" err="1" smtClean="0">
                <a:latin typeface="Georgia" charset="0"/>
                <a:ea typeface="Georgia" charset="0"/>
                <a:cs typeface="Georgia" charset="0"/>
                <a:sym typeface="News706BT-RomanC"/>
              </a:rPr>
              <a:t>StartHub</a:t>
            </a:r>
            <a:endParaRPr lang="en-US" sz="1800" dirty="0" smtClean="0">
              <a:latin typeface="Georgia" charset="0"/>
              <a:ea typeface="Georgia" charset="0"/>
              <a:cs typeface="Georgia" charset="0"/>
              <a:sym typeface="News706BT-RomanC"/>
            </a:endParaRPr>
          </a:p>
          <a:p>
            <a:pPr>
              <a:defRPr sz="2300">
                <a:latin typeface="News706BT-ItalicC"/>
                <a:ea typeface="News706BT-ItalicC"/>
                <a:cs typeface="News706BT-ItalicC"/>
                <a:sym typeface="News706BT-ItalicC"/>
              </a:defRPr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sym typeface="News706BT-RomanC"/>
                <a:hlinkClick r:id="rId8"/>
              </a:rPr>
              <a:t>starthub.org/jobs</a:t>
            </a:r>
            <a:endParaRPr lang="en-US" sz="1800" dirty="0" smtClean="0">
              <a:latin typeface="Georgia" charset="0"/>
              <a:ea typeface="Georgia" charset="0"/>
              <a:cs typeface="Georgia" charset="0"/>
              <a:sym typeface="News706BT-RomanC"/>
            </a:endParaRPr>
          </a:p>
        </p:txBody>
      </p:sp>
      <p:sp>
        <p:nvSpPr>
          <p:cNvPr id="24" name="Shape 604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COLD APPS &amp; COVER LETTERS</a:t>
            </a: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	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25" name="Shape 359"/>
          <p:cNvSpPr/>
          <p:nvPr/>
        </p:nvSpPr>
        <p:spPr>
          <a:xfrm>
            <a:off x="4598140" y="4348741"/>
            <a:ext cx="2408301" cy="311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defRPr sz="2300">
                <a:latin typeface="News706BT-ItalicC"/>
                <a:ea typeface="News706BT-ItalicC"/>
                <a:cs typeface="News706BT-ItalicC"/>
                <a:sym typeface="News706BT-ItalicC"/>
              </a:defRPr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sym typeface="News706BT-RomanC"/>
              </a:rPr>
              <a:t>GA Profiles Job Board</a:t>
            </a:r>
          </a:p>
          <a:p>
            <a:pPr>
              <a:defRPr sz="2300">
                <a:latin typeface="News706BT-ItalicC"/>
                <a:ea typeface="News706BT-ItalicC"/>
                <a:cs typeface="News706BT-ItalicC"/>
                <a:sym typeface="News706BT-ItalicC"/>
              </a:defRPr>
            </a:pPr>
            <a:r>
              <a:rPr lang="en-US" sz="1800" dirty="0" err="1">
                <a:latin typeface="Georgia" charset="0"/>
                <a:ea typeface="Georgia" charset="0"/>
                <a:cs typeface="Georgia" charset="0"/>
                <a:sym typeface="News706BT-RomanC"/>
                <a:hlinkClick r:id="rId9"/>
              </a:rPr>
              <a:t>p</a:t>
            </a:r>
            <a:r>
              <a:rPr lang="en-US" sz="1800" dirty="0" err="1" smtClean="0">
                <a:latin typeface="Georgia" charset="0"/>
                <a:ea typeface="Georgia" charset="0"/>
                <a:cs typeface="Georgia" charset="0"/>
                <a:sym typeface="News706BT-RomanC"/>
                <a:hlinkClick r:id="rId9"/>
              </a:rPr>
              <a:t>rofiles.ga.co</a:t>
            </a:r>
            <a:endParaRPr lang="en-US" sz="1800" dirty="0" smtClean="0">
              <a:latin typeface="Georgia" charset="0"/>
              <a:ea typeface="Georgia" charset="0"/>
              <a:cs typeface="Georgia" charset="0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204981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457248" y="1910017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Apply directly to the company website 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Make a list of 30+ companies you love and check their careers site each week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Creative Boolean searches (e.g. by skill)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Offline searching strategies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Community slack channels (e.g. UXPA, GDI)</a:t>
            </a:r>
            <a:endParaRPr lang="en-US" sz="2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50800">
              <a:spcBef>
                <a:spcPts val="700"/>
              </a:spcBef>
            </a:pPr>
            <a:endParaRPr sz="1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" name="Shape 610"/>
          <p:cNvSpPr txBox="1">
            <a:spLocks/>
          </p:cNvSpPr>
          <p:nvPr/>
        </p:nvSpPr>
        <p:spPr>
          <a:xfrm>
            <a:off x="457248" y="969870"/>
            <a:ext cx="8448600" cy="8114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9900" marR="0" lvl="1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30300" marR="0" lvl="3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60500" marR="0" lvl="4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05000" marR="0" lvl="5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1717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257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797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50800">
              <a:spcBef>
                <a:spcPts val="720"/>
              </a:spcBef>
              <a:buClr>
                <a:schemeClr val="dk1"/>
              </a:buClr>
            </a:pPr>
            <a:r>
              <a:rPr lang="en-US" sz="60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JOB SEARCH HACKS</a:t>
            </a:r>
          </a:p>
        </p:txBody>
      </p:sp>
      <p:sp>
        <p:nvSpPr>
          <p:cNvPr id="5" name="Shape 604"/>
          <p:cNvSpPr/>
          <p:nvPr/>
        </p:nvSpPr>
        <p:spPr>
          <a:xfrm>
            <a:off x="457248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COLD APPS &amp; COVER LETTERS</a:t>
            </a: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	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6291291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/>
          </p:cNvSpPr>
          <p:nvPr>
            <p:ph type="body" idx="4294967295"/>
          </p:nvPr>
        </p:nvSpPr>
        <p:spPr>
          <a:xfrm>
            <a:off x="490537" y="1104900"/>
            <a:ext cx="8458200" cy="3962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Georgia" charset="0"/>
                <a:ea typeface="Georgia" charset="0"/>
                <a:cs typeface="Georgia" charset="0"/>
              </a:rPr>
              <a:t>Advanced Boolean Searches</a:t>
            </a:r>
            <a:r>
              <a:rPr sz="1800" b="1" dirty="0" smtClean="0">
                <a:latin typeface="Georgia" charset="0"/>
                <a:ea typeface="Georgia" charset="0"/>
                <a:cs typeface="Georgia" charset="0"/>
              </a:rPr>
              <a:t>:</a:t>
            </a:r>
            <a:endParaRPr sz="1800" b="1" dirty="0">
              <a:latin typeface="Georgia" charset="0"/>
              <a:ea typeface="Georgia" charset="0"/>
              <a:cs typeface="Georgia" charset="0"/>
            </a:endParaRPr>
          </a:p>
          <a:p>
            <a:pPr marL="492938" lvl="3" indent="-123234" defTabSz="985876">
              <a:lnSpc>
                <a:spcPct val="110000"/>
              </a:lnSpc>
              <a:spcBef>
                <a:spcPts val="194"/>
              </a:spcBef>
              <a:buSzPct val="86000"/>
              <a:defRPr sz="2800"/>
            </a:pPr>
            <a:r>
              <a:rPr sz="2000" dirty="0">
                <a:latin typeface="Georgia" charset="0"/>
                <a:ea typeface="Georgia" charset="0"/>
                <a:cs typeface="Georgia" charset="0"/>
              </a:rPr>
              <a:t> X </a:t>
            </a:r>
            <a:r>
              <a:rPr sz="2000" dirty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AND</a:t>
            </a:r>
            <a:r>
              <a:rPr sz="2000" dirty="0">
                <a:latin typeface="Georgia" charset="0"/>
                <a:ea typeface="Georgia" charset="0"/>
                <a:cs typeface="Georgia" charset="0"/>
              </a:rPr>
              <a:t> Y</a:t>
            </a:r>
          </a:p>
          <a:p>
            <a:pPr marL="492938" lvl="3" indent="-123234" defTabSz="985876">
              <a:lnSpc>
                <a:spcPct val="110000"/>
              </a:lnSpc>
              <a:spcBef>
                <a:spcPts val="194"/>
              </a:spcBef>
              <a:buSzPct val="86000"/>
              <a:defRPr sz="2800"/>
            </a:pPr>
            <a:r>
              <a:rPr sz="2000" dirty="0">
                <a:latin typeface="Georgia" charset="0"/>
                <a:ea typeface="Georgia" charset="0"/>
                <a:cs typeface="Georgia" charset="0"/>
              </a:rPr>
              <a:t>Z </a:t>
            </a:r>
            <a:r>
              <a:rPr sz="2000" dirty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OR</a:t>
            </a:r>
            <a:r>
              <a:rPr sz="2000" dirty="0">
                <a:latin typeface="Georgia" charset="0"/>
                <a:ea typeface="Georgia" charset="0"/>
                <a:cs typeface="Georgia" charset="0"/>
              </a:rPr>
              <a:t> Q</a:t>
            </a:r>
          </a:p>
          <a:p>
            <a:pPr marL="492938" lvl="3" indent="-123234" defTabSz="985876">
              <a:lnSpc>
                <a:spcPct val="110000"/>
              </a:lnSpc>
              <a:spcBef>
                <a:spcPts val="194"/>
              </a:spcBef>
              <a:buSzPct val="86000"/>
              <a:defRPr sz="2800"/>
            </a:pPr>
            <a:r>
              <a:rPr sz="2000" dirty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NOT</a:t>
            </a:r>
            <a:r>
              <a:rPr sz="2000" dirty="0">
                <a:latin typeface="Georgia" charset="0"/>
                <a:ea typeface="Georgia" charset="0"/>
                <a:cs typeface="Georgia" charset="0"/>
              </a:rPr>
              <a:t> or use </a:t>
            </a:r>
            <a:r>
              <a:rPr sz="2000" dirty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-[word]</a:t>
            </a:r>
          </a:p>
          <a:p>
            <a:pPr marL="492938" lvl="3" indent="-123234" defTabSz="985876">
              <a:lnSpc>
                <a:spcPct val="110000"/>
              </a:lnSpc>
              <a:spcBef>
                <a:spcPts val="194"/>
              </a:spcBef>
              <a:buSzPct val="86000"/>
              <a:defRPr sz="2800"/>
            </a:pPr>
            <a:r>
              <a:rPr sz="2000" dirty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site:</a:t>
            </a:r>
            <a:r>
              <a:rPr sz="2000" dirty="0">
                <a:latin typeface="Georgia" charset="0"/>
                <a:ea typeface="Georgia" charset="0"/>
                <a:cs typeface="Georgia" charset="0"/>
              </a:rPr>
              <a:t>[website.com] —- </a:t>
            </a:r>
            <a:r>
              <a:rPr sz="2000" dirty="0">
                <a:solidFill>
                  <a:srgbClr val="3500C8"/>
                </a:solidFill>
                <a:latin typeface="Georgia" charset="0"/>
                <a:ea typeface="Georgia" charset="0"/>
                <a:cs typeface="Georgia" charset="0"/>
                <a:sym typeface="News706BT-ItalicC"/>
              </a:rPr>
              <a:t>for ex:</a:t>
            </a:r>
            <a:r>
              <a:rPr sz="2000" dirty="0">
                <a:solidFill>
                  <a:srgbClr val="3500C8"/>
                </a:solidFill>
                <a:latin typeface="Georgia" charset="0"/>
                <a:ea typeface="Georgia" charset="0"/>
                <a:cs typeface="Georgia" charset="0"/>
              </a:rPr>
              <a:t> site:evernote.com careers web developer</a:t>
            </a:r>
          </a:p>
          <a:p>
            <a:pPr marL="492938" lvl="3" indent="-123234" defTabSz="985876">
              <a:lnSpc>
                <a:spcPct val="110000"/>
              </a:lnSpc>
              <a:spcBef>
                <a:spcPts val="194"/>
              </a:spcBef>
              <a:buSzPct val="86000"/>
              <a:defRPr sz="2800"/>
            </a:pPr>
            <a:r>
              <a:rPr sz="2000" dirty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  <a:r>
              <a:rPr sz="2000" dirty="0">
                <a:latin typeface="Georgia" charset="0"/>
                <a:ea typeface="Georgia" charset="0"/>
                <a:cs typeface="Georgia" charset="0"/>
              </a:rPr>
              <a:t>[1st-word] [2nd word]</a:t>
            </a:r>
            <a:r>
              <a:rPr sz="2000" dirty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”</a:t>
            </a:r>
          </a:p>
          <a:p>
            <a:pPr marL="492938" lvl="3" indent="-123234" defTabSz="985876">
              <a:lnSpc>
                <a:spcPct val="110000"/>
              </a:lnSpc>
              <a:spcBef>
                <a:spcPts val="194"/>
              </a:spcBef>
              <a:buSzPct val="86000"/>
              <a:defRPr sz="2800"/>
            </a:pPr>
            <a:r>
              <a:rPr sz="2000" dirty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inurl:</a:t>
            </a:r>
            <a:r>
              <a:rPr sz="2000" dirty="0">
                <a:latin typeface="Georgia" charset="0"/>
                <a:ea typeface="Georgia" charset="0"/>
                <a:cs typeface="Georgia" charset="0"/>
              </a:rPr>
              <a:t>xxx —— </a:t>
            </a:r>
            <a:r>
              <a:rPr sz="2000" dirty="0">
                <a:solidFill>
                  <a:srgbClr val="3200C8"/>
                </a:solidFill>
                <a:latin typeface="Georgia" charset="0"/>
                <a:ea typeface="Georgia" charset="0"/>
                <a:cs typeface="Georgia" charset="0"/>
              </a:rPr>
              <a:t>f</a:t>
            </a:r>
            <a:r>
              <a:rPr sz="2000" dirty="0">
                <a:solidFill>
                  <a:srgbClr val="3200C8"/>
                </a:solidFill>
                <a:latin typeface="Georgia" charset="0"/>
                <a:ea typeface="Georgia" charset="0"/>
                <a:cs typeface="Georgia" charset="0"/>
                <a:sym typeface="News706BT-ItalicC"/>
              </a:rPr>
              <a:t>or ex:</a:t>
            </a:r>
            <a:r>
              <a:rPr sz="2000" dirty="0">
                <a:solidFill>
                  <a:srgbClr val="3200C8"/>
                </a:solidFill>
                <a:latin typeface="Georgia" charset="0"/>
                <a:ea typeface="Georgia" charset="0"/>
                <a:cs typeface="Georgia" charset="0"/>
              </a:rPr>
              <a:t> inurl:careers </a:t>
            </a:r>
          </a:p>
          <a:p>
            <a:pPr marL="492938" lvl="3" indent="-123234" defTabSz="985876">
              <a:lnSpc>
                <a:spcPct val="110000"/>
              </a:lnSpc>
              <a:spcBef>
                <a:spcPts val="194"/>
              </a:spcBef>
              <a:buSzPct val="86000"/>
              <a:defRPr sz="2800"/>
            </a:pPr>
            <a:r>
              <a:rPr sz="2000" dirty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Location:</a:t>
            </a:r>
            <a:r>
              <a:rPr sz="2000" dirty="0">
                <a:latin typeface="Georgia" charset="0"/>
                <a:ea typeface="Georgia" charset="0"/>
                <a:cs typeface="Georgia" charset="0"/>
              </a:rPr>
              <a:t> [location] (***to use in Google search: </a:t>
            </a:r>
            <a:r>
              <a:rPr sz="2000" dirty="0">
                <a:solidFill>
                  <a:srgbClr val="3900C3"/>
                </a:solidFill>
                <a:latin typeface="Georgia" charset="0"/>
                <a:ea typeface="Georgia" charset="0"/>
                <a:cs typeface="Georgia" charset="0"/>
                <a:sym typeface="News706BT-ItalicC"/>
              </a:rPr>
              <a:t>for ex:</a:t>
            </a:r>
            <a:r>
              <a:rPr sz="2000" dirty="0">
                <a:solidFill>
                  <a:srgbClr val="3900C3"/>
                </a:solidFill>
                <a:latin typeface="Georgia" charset="0"/>
                <a:ea typeface="Georgia" charset="0"/>
                <a:cs typeface="Georgia" charset="0"/>
              </a:rPr>
              <a:t> inurl:careers Location: </a:t>
            </a:r>
            <a:r>
              <a:rPr lang="en-US" sz="2000" dirty="0" smtClean="0">
                <a:solidFill>
                  <a:srgbClr val="3900C3"/>
                </a:solidFill>
                <a:latin typeface="Georgia" charset="0"/>
                <a:ea typeface="Georgia" charset="0"/>
                <a:cs typeface="Georgia" charset="0"/>
              </a:rPr>
              <a:t>Boston</a:t>
            </a:r>
            <a:r>
              <a:rPr sz="2000" dirty="0" smtClean="0">
                <a:latin typeface="Georgia" charset="0"/>
                <a:ea typeface="Georgia" charset="0"/>
                <a:cs typeface="Georgia" charset="0"/>
              </a:rPr>
              <a:t>)</a:t>
            </a:r>
            <a:endParaRPr sz="2000" dirty="0">
              <a:latin typeface="Georgia" charset="0"/>
              <a:ea typeface="Georgia" charset="0"/>
              <a:cs typeface="Georgia" charset="0"/>
            </a:endParaRPr>
          </a:p>
          <a:p>
            <a:pPr marL="492938" lvl="3" indent="-123234" defTabSz="985876">
              <a:lnSpc>
                <a:spcPct val="110000"/>
              </a:lnSpc>
              <a:spcBef>
                <a:spcPts val="194"/>
              </a:spcBef>
              <a:buSzPct val="86000"/>
              <a:defRPr sz="2800"/>
            </a:pPr>
            <a:r>
              <a:rPr sz="2000" dirty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(</a:t>
            </a:r>
            <a:r>
              <a:rPr sz="2000" dirty="0">
                <a:latin typeface="Georgia" charset="0"/>
                <a:ea typeface="Georgia" charset="0"/>
                <a:cs typeface="Georgia" charset="0"/>
              </a:rPr>
              <a:t>x AND y</a:t>
            </a:r>
            <a:r>
              <a:rPr sz="2000" dirty="0" smtClean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)</a:t>
            </a:r>
            <a:r>
              <a:rPr lang="en-US" sz="2000" dirty="0" smtClean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sz="2000" dirty="0" smtClean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AND</a:t>
            </a:r>
            <a:r>
              <a:rPr sz="2000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sz="2000" dirty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(</a:t>
            </a:r>
            <a:r>
              <a:rPr sz="2000" dirty="0">
                <a:latin typeface="Georgia" charset="0"/>
                <a:ea typeface="Georgia" charset="0"/>
                <a:cs typeface="Georgia" charset="0"/>
              </a:rPr>
              <a:t>z OR q</a:t>
            </a:r>
            <a:r>
              <a:rPr sz="2000" dirty="0">
                <a:solidFill>
                  <a:schemeClr val="accent5"/>
                </a:solidFill>
                <a:latin typeface="Georgia" charset="0"/>
                <a:ea typeface="Georgia" charset="0"/>
                <a:cs typeface="Georgia" charset="0"/>
              </a:rPr>
              <a:t>)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920" kern="1200">
                <a:solidFill>
                  <a:schemeClr val="tx1">
                    <a:tint val="75000"/>
                  </a:schemeClr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28613" indent="128588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657225" indent="257175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985838" indent="385763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316038" indent="512763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>
              <a:spcBef>
                <a:spcPts val="725"/>
              </a:spcBef>
            </a:pPr>
            <a:r>
              <a:rPr lang="en-US" sz="2400" b="1" dirty="0" smtClean="0">
                <a:solidFill>
                  <a:schemeClr val="tx1"/>
                </a:solidFill>
                <a:latin typeface="PF Din Text Comp Pro" charset="0"/>
                <a:ea typeface="PF Din Text Comp Pro" charset="0"/>
                <a:cs typeface="PF Din Text Comp Pro" charset="0"/>
              </a:rPr>
              <a:t>BOOLEAN SEARCH</a:t>
            </a:r>
            <a:endParaRPr lang="en-US" sz="2400" b="1" dirty="0">
              <a:solidFill>
                <a:schemeClr val="tx1"/>
              </a:solidFill>
              <a:latin typeface="PF Din Text Comp Pro" charset="0"/>
              <a:ea typeface="PF Din Text Comp Pro" charset="0"/>
              <a:cs typeface="PF Din Text Comp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5259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457248" y="1910017"/>
            <a:ext cx="8448600" cy="274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Resume stalking – who else has that role?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Advanced search – find the hiring manager</a:t>
            </a:r>
            <a:endParaRPr lang="en-US"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 company </a:t>
            </a: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research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Finding informational interviewees</a:t>
            </a:r>
          </a:p>
          <a:p>
            <a:pPr marL="234950" indent="-285750">
              <a:spcBef>
                <a:spcPts val="720"/>
              </a:spcBef>
              <a:buClr>
                <a:schemeClr val="dk1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Messaging </a:t>
            </a: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when you’re not connected</a:t>
            </a:r>
          </a:p>
          <a:p>
            <a:pPr indent="-50800">
              <a:spcBef>
                <a:spcPts val="700"/>
              </a:spcBef>
            </a:pPr>
            <a:endParaRPr sz="1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" name="Shape 610"/>
          <p:cNvSpPr txBox="1">
            <a:spLocks/>
          </p:cNvSpPr>
          <p:nvPr/>
        </p:nvSpPr>
        <p:spPr>
          <a:xfrm>
            <a:off x="457248" y="969870"/>
            <a:ext cx="8448600" cy="8114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9900" marR="0" lvl="1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30300" marR="0" lvl="3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60500" marR="0" lvl="4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erriweather Sans"/>
              <a:buChar char="‣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05000" marR="0" lvl="5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1717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257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797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50800">
              <a:spcBef>
                <a:spcPts val="720"/>
              </a:spcBef>
              <a:buClr>
                <a:schemeClr val="dk1"/>
              </a:buClr>
            </a:pPr>
            <a:r>
              <a:rPr lang="en-US" sz="6000" b="1" dirty="0" smtClean="0">
                <a:solidFill>
                  <a:schemeClr val="dk1"/>
                </a:solidFill>
                <a:latin typeface="PF Din Text Comp Pro" charset="0"/>
                <a:ea typeface="PF Din Text Comp Pro" charset="0"/>
                <a:cs typeface="PF Din Text Comp Pro" charset="0"/>
                <a:sym typeface="Georgia"/>
              </a:rPr>
              <a:t>LINKEDIN LEVEL: PRO</a:t>
            </a:r>
          </a:p>
        </p:txBody>
      </p:sp>
      <p:sp>
        <p:nvSpPr>
          <p:cNvPr id="5" name="Shape 604"/>
          <p:cNvSpPr/>
          <p:nvPr/>
        </p:nvSpPr>
        <p:spPr>
          <a:xfrm>
            <a:off x="457248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COLD APPS &amp; COVER LETTERS</a:t>
            </a: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	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3977473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COLD APPS &amp; COVER LETTERS</a:t>
            </a: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	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457181" y="1060704"/>
            <a:ext cx="8448600" cy="202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sz="1000"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ACTIVITY:</a:t>
            </a: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7200" b="1" dirty="0" smtClean="0">
                <a:solidFill>
                  <a:srgbClr val="FFFFFF"/>
                </a:solidFill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FIND A JOB TO APPLY FOR</a:t>
            </a: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3000" i="1" dirty="0" smtClean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  <a:sym typeface="Oswald"/>
              </a:rPr>
              <a:t>Post them in Slack</a:t>
            </a:r>
            <a:endParaRPr lang="en-US" sz="3000" i="1" dirty="0">
              <a:solidFill>
                <a:srgbClr val="FFFFFF"/>
              </a:solidFill>
              <a:latin typeface="Georgia" charset="0"/>
              <a:ea typeface="Georgia" charset="0"/>
              <a:cs typeface="Georgia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1704497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8137" y="1714500"/>
            <a:ext cx="8426450" cy="598487"/>
          </a:xfrm>
          <a:prstGeom prst="rect">
            <a:avLst/>
          </a:prstGeom>
        </p:spPr>
        <p:txBody>
          <a:bodyPr vert="horz" lIns="65828" tIns="32914" rIns="65828" bIns="32914"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8800" b="1" cap="all" spc="-200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>
              <a:defRPr/>
            </a:pPr>
            <a:r>
              <a:rPr lang="en-US" sz="3200" cap="none" spc="0" dirty="0" smtClean="0"/>
              <a:t>		</a:t>
            </a:r>
            <a:endParaRPr lang="en-US" sz="3200" cap="none" spc="0" dirty="0"/>
          </a:p>
        </p:txBody>
      </p:sp>
      <p:sp>
        <p:nvSpPr>
          <p:cNvPr id="5" name="TextBox 4"/>
          <p:cNvSpPr txBox="1"/>
          <p:nvPr/>
        </p:nvSpPr>
        <p:spPr>
          <a:xfrm>
            <a:off x="414337" y="1181100"/>
            <a:ext cx="822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What did we find?</a:t>
            </a:r>
          </a:p>
          <a:p>
            <a:pPr algn="l"/>
            <a:endParaRPr lang="en-US" sz="2800" b="1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457200" indent="-457200" algn="l"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Titles</a:t>
            </a:r>
          </a:p>
          <a:p>
            <a:pPr marL="457200" indent="-457200" algn="l"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Skills</a:t>
            </a:r>
          </a:p>
          <a:p>
            <a:pPr marL="457200" indent="-457200" algn="l"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Experience level – what’s OK for </a:t>
            </a:r>
            <a:r>
              <a:rPr lang="en-US" sz="28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GA grads</a:t>
            </a:r>
            <a:r>
              <a:rPr lang="en-US" sz="28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?</a:t>
            </a:r>
          </a:p>
          <a:p>
            <a:pPr marL="457200" indent="-457200" algn="l"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Purple Squirrels?</a:t>
            </a:r>
          </a:p>
        </p:txBody>
      </p:sp>
      <p:sp>
        <p:nvSpPr>
          <p:cNvPr id="6" name="Shape 604"/>
          <p:cNvSpPr/>
          <p:nvPr/>
        </p:nvSpPr>
        <p:spPr>
          <a:xfrm>
            <a:off x="457181" y="530352"/>
            <a:ext cx="7314899" cy="31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COLD APPS &amp; COVER LETTERS</a:t>
            </a:r>
            <a:r>
              <a:rPr lang="en-US" sz="2300" b="1" dirty="0" smtClean="0">
                <a:latin typeface="PF Din Text Comp Pro" charset="0"/>
                <a:ea typeface="PF Din Text Comp Pro" charset="0"/>
                <a:cs typeface="PF Din Text Comp Pro" charset="0"/>
                <a:sym typeface="Oswald"/>
              </a:rPr>
              <a:t>	</a:t>
            </a:r>
            <a:endParaRPr lang="en-US" sz="2300" b="1" dirty="0">
              <a:latin typeface="PF Din Text Comp Pro" charset="0"/>
              <a:ea typeface="PF Din Text Comp Pro" charset="0"/>
              <a:cs typeface="PF Din Text Comp Pro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865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547</Words>
  <Application>Microsoft Macintosh PowerPoint</Application>
  <PresentationFormat>Custom</PresentationFormat>
  <Paragraphs>106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8" baseType="lpstr">
      <vt:lpstr>Cabin</vt:lpstr>
      <vt:lpstr>Calibri</vt:lpstr>
      <vt:lpstr>Georgia</vt:lpstr>
      <vt:lpstr>Gill Sans</vt:lpstr>
      <vt:lpstr>Helvetica</vt:lpstr>
      <vt:lpstr>Lucida Grande</vt:lpstr>
      <vt:lpstr>Merriweather Sans</vt:lpstr>
      <vt:lpstr>News706 BT</vt:lpstr>
      <vt:lpstr>News706BT-ItalicC</vt:lpstr>
      <vt:lpstr>News706BT-RomanC</vt:lpstr>
      <vt:lpstr>Oswald</vt:lpstr>
      <vt:lpstr>PF Din Text Comp Pro</vt:lpstr>
      <vt:lpstr>PFDinTextCompPro-Bold</vt:lpstr>
      <vt:lpstr>ヒラギノ角ゴ ProN W3</vt:lpstr>
      <vt:lpstr>ヒラギノ角ゴ ProN W6</vt:lpstr>
      <vt:lpstr>Arial</vt:lpstr>
      <vt:lpstr>White</vt:lpstr>
      <vt:lpstr>1_Title</vt:lpstr>
      <vt:lpstr>PowerPoint Presentation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HELPFUL ARTICLES</vt:lpstr>
      <vt:lpstr>Q&amp;A &amp; Exit Ticket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Julie Carroll</cp:lastModifiedBy>
  <cp:revision>51</cp:revision>
  <dcterms:modified xsi:type="dcterms:W3CDTF">2017-01-03T17:17:22Z</dcterms:modified>
</cp:coreProperties>
</file>